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0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1.xml" ContentType="application/vnd.openxmlformats-officedocument.presentationml.tags+xml"/>
  <Override PartName="/ppt/notesSlides/notesSlide23.xml" ContentType="application/vnd.openxmlformats-officedocument.presentationml.notesSlide+xml"/>
  <Override PartName="/ppt/tags/tag12.xml" ContentType="application/vnd.openxmlformats-officedocument.presentationml.tags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260" r:id="rId4"/>
    <p:sldId id="265" r:id="rId5"/>
    <p:sldId id="261" r:id="rId6"/>
    <p:sldId id="263" r:id="rId7"/>
    <p:sldId id="277" r:id="rId8"/>
    <p:sldId id="278" r:id="rId9"/>
    <p:sldId id="269" r:id="rId10"/>
    <p:sldId id="264" r:id="rId11"/>
    <p:sldId id="270" r:id="rId12"/>
    <p:sldId id="271" r:id="rId13"/>
    <p:sldId id="276" r:id="rId14"/>
    <p:sldId id="258" r:id="rId15"/>
    <p:sldId id="274" r:id="rId16"/>
    <p:sldId id="268" r:id="rId17"/>
    <p:sldId id="283" r:id="rId18"/>
    <p:sldId id="259" r:id="rId19"/>
    <p:sldId id="279" r:id="rId20"/>
    <p:sldId id="266" r:id="rId21"/>
    <p:sldId id="282" r:id="rId22"/>
    <p:sldId id="275" r:id="rId23"/>
    <p:sldId id="273" r:id="rId24"/>
    <p:sldId id="262" r:id="rId25"/>
    <p:sldId id="280" r:id="rId26"/>
    <p:sldId id="281" r:id="rId2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109F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898" autoAdjust="0"/>
  </p:normalViewPr>
  <p:slideViewPr>
    <p:cSldViewPr snapToGrid="0">
      <p:cViewPr varScale="1">
        <p:scale>
          <a:sx n="94" d="100"/>
          <a:sy n="94" d="100"/>
        </p:scale>
        <p:origin x="209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12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6DDA0A-B951-468E-B9FF-ED02D88489FD}" type="datetimeFigureOut">
              <a:rPr lang="ru-RU" smtClean="0"/>
              <a:t>04.06.2017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D7012E-BECA-4F51-9476-2FD0327DF3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4702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</a:t>
            </a:r>
            <a:r>
              <a:rPr lang="en-US" baseline="0" dirty="0" smtClean="0"/>
              <a:t> morning (</a:t>
            </a:r>
            <a:r>
              <a:rPr lang="en-US" baseline="0" dirty="0" err="1" smtClean="0"/>
              <a:t>arternoon</a:t>
            </a:r>
            <a:r>
              <a:rPr lang="en-US" baseline="0" dirty="0" smtClean="0"/>
              <a:t>)!</a:t>
            </a:r>
            <a:endParaRPr lang="en-US" dirty="0" smtClean="0"/>
          </a:p>
          <a:p>
            <a:r>
              <a:rPr lang="en-US" dirty="0" smtClean="0"/>
              <a:t>My</a:t>
            </a:r>
            <a:r>
              <a:rPr lang="en-US" baseline="0" dirty="0" smtClean="0"/>
              <a:t> name is </a:t>
            </a:r>
            <a:r>
              <a:rPr lang="en-US" baseline="0" dirty="0" err="1" smtClean="0"/>
              <a:t>Vladislav</a:t>
            </a:r>
            <a:r>
              <a:rPr lang="en-US" baseline="0" dirty="0" smtClean="0"/>
              <a:t> Oleynikov.</a:t>
            </a:r>
          </a:p>
          <a:p>
            <a:r>
              <a:rPr lang="en-US" baseline="0" dirty="0" smtClean="0"/>
              <a:t>I am PhD student in </a:t>
            </a:r>
            <a:r>
              <a:rPr lang="en-US" baseline="0" dirty="0" err="1" smtClean="0"/>
              <a:t>Budker</a:t>
            </a:r>
            <a:r>
              <a:rPr lang="en-US" baseline="0" dirty="0" smtClean="0"/>
              <a:t> Institute of Nuclear Physics.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theme of my presentation is “</a:t>
            </a:r>
            <a:r>
              <a:rPr lang="en-US" sz="1200" b="1" dirty="0" smtClean="0">
                <a:solidFill>
                  <a:srgbClr val="C00000"/>
                </a:solidFill>
              </a:rPr>
              <a:t>Measurement of ionization yields of nuclear recoils in liquid argon using two-phase detector”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he-IL" sz="1200" b="0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0:00</a:t>
            </a:r>
            <a:r>
              <a:rPr lang="en-US" baseline="0" dirty="0" smtClean="0"/>
              <a:t> – 0:15</a:t>
            </a: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0709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primary ionization</a:t>
            </a:r>
            <a:r>
              <a:rPr lang="en-US" baseline="0" dirty="0" smtClean="0"/>
              <a:t> charge in liquid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was produced by either 60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 gamma from 241Am or 2.45 MeV neutron from DD-generator.</a:t>
            </a:r>
          </a:p>
          <a:p>
            <a:r>
              <a:rPr lang="en-US" dirty="0" smtClean="0"/>
              <a:t>The left picture shows a typical </a:t>
            </a:r>
            <a:r>
              <a:rPr lang="en-US" dirty="0" err="1" smtClean="0"/>
              <a:t>oscillogram</a:t>
            </a:r>
            <a:r>
              <a:rPr lang="en-US" dirty="0" smtClean="0"/>
              <a:t> with a raw signal</a:t>
            </a:r>
            <a:r>
              <a:rPr lang="en-US" baseline="0" dirty="0" smtClean="0"/>
              <a:t> and an integral spectrum for Am isotope.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right picture shows the</a:t>
            </a:r>
            <a:r>
              <a:rPr lang="en-US" baseline="0" dirty="0" smtClean="0"/>
              <a:t> integral spectra for Am, neutron and background runs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10:00</a:t>
            </a:r>
            <a:r>
              <a:rPr lang="en-US" baseline="0" dirty="0" smtClean="0"/>
              <a:t> – 10:40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4811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To measure ionization yield we subtracted the </a:t>
            </a:r>
            <a:r>
              <a:rPr lang="en-US" b="0" baseline="0" dirty="0" smtClean="0"/>
              <a:t>background-run contribution from the neutron run(see the top left picture).</a:t>
            </a:r>
          </a:p>
          <a:p>
            <a:r>
              <a:rPr lang="en-US" b="0" baseline="0" dirty="0" smtClean="0"/>
              <a:t>After this we </a:t>
            </a:r>
            <a:r>
              <a:rPr lang="en-US" b="0" dirty="0" smtClean="0"/>
              <a:t>subtracted the </a:t>
            </a:r>
            <a:r>
              <a:rPr lang="en-US" b="0" baseline="0" dirty="0" smtClean="0"/>
              <a:t>gamma-ray </a:t>
            </a:r>
            <a:r>
              <a:rPr lang="en-US" sz="1200" b="0" dirty="0" smtClean="0">
                <a:solidFill>
                  <a:srgbClr val="000099"/>
                </a:solidFill>
                <a:latin typeface="Comic Sans MS" pitchFamily="66" charset="0"/>
              </a:rPr>
              <a:t>contribution</a:t>
            </a:r>
            <a:r>
              <a:rPr lang="en-US" b="0" baseline="0" dirty="0" smtClean="0"/>
              <a:t>, resulted from a radiative capture in surrounding materials (see the bottom left picture).</a:t>
            </a:r>
          </a:p>
          <a:p>
            <a:r>
              <a:rPr lang="en-US" b="0" dirty="0" smtClean="0"/>
              <a:t>Finally, the</a:t>
            </a:r>
            <a:r>
              <a:rPr lang="en-US" b="0" baseline="0" dirty="0" smtClean="0"/>
              <a:t> pulse integral was normalized to that of 60 </a:t>
            </a:r>
            <a:r>
              <a:rPr lang="en-US" b="0" baseline="0" dirty="0" err="1" smtClean="0"/>
              <a:t>keV</a:t>
            </a:r>
            <a:r>
              <a:rPr lang="en-US" b="0" baseline="0" dirty="0" smtClean="0"/>
              <a:t> peak and we found a spectrum end-point in </a:t>
            </a:r>
            <a:r>
              <a:rPr lang="en-US" sz="1200" b="0" dirty="0" smtClean="0">
                <a:solidFill>
                  <a:srgbClr val="000099"/>
                </a:solidFill>
                <a:latin typeface="Comic Sans MS" pitchFamily="66" charset="0"/>
              </a:rPr>
              <a:t>units of ne</a:t>
            </a:r>
            <a:r>
              <a:rPr lang="en-US" b="0" baseline="0" dirty="0" smtClean="0"/>
              <a:t> (number of electrons escaping recombination with positive ions unit.)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The theoretical spectrum (red curve on the right picture) was convolved with energy resolution function (the result of convolution is black curve).</a:t>
            </a:r>
          </a:p>
          <a:p>
            <a:r>
              <a:rPr lang="en-US" b="0" baseline="0" dirty="0" smtClean="0"/>
              <a:t>The Ionization yield was calculated by dividing the end point of experimental spectrum to the theoretical one.</a:t>
            </a:r>
          </a:p>
          <a:p>
            <a:endParaRPr lang="en-US" b="0" baseline="0" dirty="0" smtClean="0"/>
          </a:p>
          <a:p>
            <a:r>
              <a:rPr lang="en-US" b="0" dirty="0" smtClean="0"/>
              <a:t>10:40 – 12:10</a:t>
            </a:r>
            <a:endParaRPr lang="ru-RU" b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217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On the graph you can see the ionization</a:t>
            </a:r>
            <a:r>
              <a:rPr lang="en-US" b="0" baseline="0" dirty="0" smtClean="0"/>
              <a:t> yield as a function of electric field for two data sets:</a:t>
            </a:r>
          </a:p>
          <a:p>
            <a:r>
              <a:rPr lang="en-US" b="0" baseline="0" dirty="0" smtClean="0"/>
              <a:t>Square for previous data obtained in 2014 and circles for current data.</a:t>
            </a:r>
          </a:p>
          <a:p>
            <a:endParaRPr lang="en-US" b="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A field dependence is well described by Jaffe model (</a:t>
            </a:r>
            <a:r>
              <a:rPr lang="en-US" sz="1200" b="0" dirty="0" smtClean="0">
                <a:solidFill>
                  <a:srgbClr val="000099"/>
                </a:solidFill>
                <a:latin typeface="Comic Sans MS" pitchFamily="66" charset="0"/>
              </a:rPr>
              <a:t>red curve 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).</a:t>
            </a:r>
          </a:p>
          <a:p>
            <a:r>
              <a:rPr lang="en-US" b="0" baseline="0" dirty="0" smtClean="0"/>
              <a:t>A systematic error is dominant and occurs because </a:t>
            </a:r>
            <a:r>
              <a:rPr lang="en-US" sz="1200" b="0" dirty="0" smtClean="0">
                <a:solidFill>
                  <a:srgbClr val="000099"/>
                </a:solidFill>
                <a:latin typeface="Comic Sans MS" pitchFamily="66" charset="0"/>
              </a:rPr>
              <a:t>of using liquid </a:t>
            </a:r>
            <a:r>
              <a:rPr lang="en-US" sz="1200" b="0" dirty="0" err="1" smtClean="0">
                <a:solidFill>
                  <a:srgbClr val="000099"/>
                </a:solidFill>
                <a:latin typeface="Comic Sans MS" pitchFamily="66" charset="0"/>
              </a:rPr>
              <a:t>Ar</a:t>
            </a:r>
            <a:r>
              <a:rPr lang="en-US" sz="1200" b="0" dirty="0" smtClean="0">
                <a:solidFill>
                  <a:srgbClr val="000099"/>
                </a:solidFill>
                <a:latin typeface="Comic Sans MS" pitchFamily="66" charset="0"/>
              </a:rPr>
              <a:t> ionization yield of electron recoil for calibration.</a:t>
            </a:r>
            <a:endParaRPr lang="en-US" b="0" dirty="0" smtClean="0"/>
          </a:p>
          <a:p>
            <a:r>
              <a:rPr lang="en-US" dirty="0" smtClean="0"/>
              <a:t>12:10 – 13:00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5579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Previously we used spectra subtraction to reject background events, but also there is opportunity to use S2 S1 ratio as discriminator factor for nuclear and electron recoil.</a:t>
            </a:r>
          </a:p>
          <a:p>
            <a:r>
              <a:rPr lang="en-US" baseline="0" dirty="0" smtClean="0"/>
              <a:t>We irradiated 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Cryogenic Avalanche Detector </a:t>
            </a:r>
            <a:r>
              <a:rPr lang="en-US" baseline="0" dirty="0" smtClean="0"/>
              <a:t>by sodium 22 isotope, which produce two gamma quanta.</a:t>
            </a:r>
          </a:p>
          <a:p>
            <a:r>
              <a:rPr lang="en-US" baseline="0" dirty="0" smtClean="0"/>
              <a:t>One of them was detected by BGO </a:t>
            </a:r>
            <a:r>
              <a:rPr lang="en-US" dirty="0" smtClean="0"/>
              <a:t>counter </a:t>
            </a:r>
            <a:r>
              <a:rPr lang="en-US" baseline="0" dirty="0" smtClean="0"/>
              <a:t>and produced trigger and another one was detected by CRAD.</a:t>
            </a:r>
          </a:p>
          <a:p>
            <a:r>
              <a:rPr lang="en-US" baseline="0" dirty="0" smtClean="0"/>
              <a:t>The right picture shows typical signals from detectors.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Unfortunately, S1 signal is low, so we plan to install additional </a:t>
            </a:r>
            <a:r>
              <a:rPr lang="en-US" baseline="0" dirty="0" err="1" smtClean="0"/>
              <a:t>SiMP</a:t>
            </a:r>
            <a:r>
              <a:rPr lang="en-US" baseline="0" dirty="0" smtClean="0"/>
              <a:t> matrix on the detector bottom and improve light collection.</a:t>
            </a:r>
          </a:p>
          <a:p>
            <a:endParaRPr lang="en-US" baseline="0" dirty="0" smtClean="0"/>
          </a:p>
          <a:p>
            <a:r>
              <a:rPr lang="en-US" dirty="0" smtClean="0"/>
              <a:t>13:00 – 14:10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6502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smtClean="0">
                <a:solidFill>
                  <a:srgbClr val="000099"/>
                </a:solidFill>
              </a:rPr>
              <a:t>When we will reach sufficient light collection</a:t>
            </a:r>
            <a:r>
              <a:rPr lang="en-US" sz="1200" b="0" baseline="0" dirty="0" smtClean="0">
                <a:solidFill>
                  <a:srgbClr val="000099"/>
                </a:solidFill>
              </a:rPr>
              <a:t>, we plan to realize 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Neutron double-scattering concept.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smtClean="0">
                <a:solidFill>
                  <a:srgbClr val="000099"/>
                </a:solidFill>
              </a:rPr>
              <a:t>This 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concept</a:t>
            </a:r>
            <a:r>
              <a:rPr lang="en-US" sz="1200" b="0" dirty="0" smtClean="0">
                <a:solidFill>
                  <a:srgbClr val="000099"/>
                </a:solidFill>
              </a:rPr>
              <a:t> has been recently realized in </a:t>
            </a:r>
            <a:r>
              <a:rPr lang="en-US" sz="1200" b="0" dirty="0" err="1" smtClean="0">
                <a:solidFill>
                  <a:srgbClr val="000099"/>
                </a:solidFill>
              </a:rPr>
              <a:t>LXe</a:t>
            </a:r>
            <a:r>
              <a:rPr lang="en-US" sz="1200" b="0" dirty="0" smtClean="0">
                <a:solidFill>
                  <a:srgbClr val="000099"/>
                </a:solidFill>
              </a:rPr>
              <a:t> in LUX experiment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main idea of this experiment was to register scattered neutron again in the TPC.</a:t>
            </a:r>
            <a:endParaRPr lang="en-US" altLang="ru-RU" sz="1200" b="0" dirty="0" smtClean="0">
              <a:solidFill>
                <a:srgbClr val="000099"/>
              </a:solidFill>
              <a:sym typeface="System"/>
            </a:endParaRPr>
          </a:p>
          <a:p>
            <a:endParaRPr lang="en-US" b="0" dirty="0" smtClean="0"/>
          </a:p>
          <a:p>
            <a:r>
              <a:rPr lang="en-US" altLang="ru-RU" sz="1200" b="0" dirty="0" smtClean="0">
                <a:solidFill>
                  <a:srgbClr val="000099"/>
                </a:solidFill>
              </a:rPr>
              <a:t>The left picture shows a scheme of this experiment.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The </a:t>
            </a:r>
            <a:r>
              <a:rPr lang="en-US" b="0" baseline="0" dirty="0" smtClean="0"/>
              <a:t>right picture shows recoil energy dependence as a function of the neutron scattering angle.</a:t>
            </a:r>
            <a:r>
              <a:rPr lang="en-US" b="0" dirty="0" smtClean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dirty="0" smtClean="0">
                <a:solidFill>
                  <a:srgbClr val="000099"/>
                </a:solidFill>
                <a:sym typeface="System"/>
              </a:rPr>
              <a:t>Having high spatial resolution in detector, of 1 mm, we expect reaching accuracy  of about 2</a:t>
            </a:r>
            <a:r>
              <a:rPr lang="en-US" altLang="ru-RU" sz="1200" b="0" baseline="30000" dirty="0" smtClean="0">
                <a:solidFill>
                  <a:srgbClr val="000099"/>
                </a:solidFill>
                <a:sym typeface="System"/>
              </a:rPr>
              <a:t>o</a:t>
            </a:r>
            <a:r>
              <a:rPr lang="en-US" altLang="ru-RU" sz="1200" b="0" dirty="0" smtClean="0">
                <a:solidFill>
                  <a:srgbClr val="000099"/>
                </a:solidFill>
                <a:sym typeface="System"/>
              </a:rPr>
              <a:t> in scattering angle, corresponding to nuclear recoil energy as low as a few </a:t>
            </a:r>
            <a:r>
              <a:rPr lang="en-US" altLang="ru-RU" sz="1200" b="0" dirty="0" err="1" smtClean="0">
                <a:solidFill>
                  <a:srgbClr val="000099"/>
                </a:solidFill>
                <a:sym typeface="System"/>
              </a:rPr>
              <a:t>keV</a:t>
            </a:r>
            <a:endParaRPr lang="en-US" altLang="ru-RU" sz="1200" b="0" dirty="0" smtClean="0">
              <a:solidFill>
                <a:srgbClr val="000099"/>
              </a:solidFill>
              <a:sym typeface="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ru-RU" sz="1200" b="0" dirty="0" smtClean="0">
              <a:solidFill>
                <a:srgbClr val="000099"/>
              </a:solidFill>
              <a:sym typeface="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ru-RU" sz="1200" b="0" dirty="0" smtClean="0">
              <a:solidFill>
                <a:srgbClr val="000099"/>
              </a:solidFill>
              <a:sym typeface="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dirty="0" smtClean="0">
                <a:solidFill>
                  <a:srgbClr val="000099"/>
                </a:solidFill>
                <a:sym typeface="System"/>
              </a:rPr>
              <a:t>14:10 – 16:00</a:t>
            </a:r>
          </a:p>
          <a:p>
            <a:endParaRPr lang="ru-RU" b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13797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sum up,</a:t>
            </a:r>
            <a:r>
              <a:rPr lang="en-US" baseline="0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16:00</a:t>
            </a:r>
            <a:r>
              <a:rPr lang="en-US" baseline="0" dirty="0" smtClean="0"/>
              <a:t> – 17:00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88034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en-US" altLang="ru-RU" sz="1200" b="1" dirty="0" smtClean="0">
                <a:solidFill>
                  <a:srgbClr val="000099"/>
                </a:solidFill>
              </a:rPr>
              <a:t>Novosibirsk group on rare-event instrumentation operates within both </a:t>
            </a:r>
            <a:r>
              <a:rPr lang="en-US" altLang="ru-RU" sz="1200" b="1" dirty="0" err="1" smtClean="0">
                <a:solidFill>
                  <a:srgbClr val="000099"/>
                </a:solidFill>
              </a:rPr>
              <a:t>Budker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 Institute of Nuclear Physics (BINP) and Novosibirsk State University (NSU), in the frame of Lab 3 (BINP) and LCEP (Laboratory of Cosmology and Elementary Particles of Physics Department of NSU). </a:t>
            </a:r>
          </a:p>
          <a:p>
            <a:pPr>
              <a:buFont typeface="Arial" panose="020B0604020202020204" pitchFamily="34" charset="0"/>
              <a:buNone/>
            </a:pPr>
            <a:endParaRPr lang="en-US" altLang="ru-RU" sz="1200" b="1" dirty="0" smtClean="0">
              <a:solidFill>
                <a:srgbClr val="000099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ru-RU" sz="1200" b="1" dirty="0" smtClean="0">
                <a:solidFill>
                  <a:srgbClr val="000099"/>
                </a:solidFill>
              </a:rPr>
              <a:t>Also, w</a:t>
            </a:r>
            <a:r>
              <a:rPr lang="en-US" altLang="ru-RU" sz="1200" b="1" dirty="0" smtClean="0">
                <a:solidFill>
                  <a:srgbClr val="000099"/>
                </a:solidFill>
                <a:sym typeface="Symbol" panose="05050102010706020507" pitchFamily="18" charset="2"/>
              </a:rPr>
              <a:t>e have recently joined DarkSide20k collaboration</a:t>
            </a:r>
          </a:p>
          <a:p>
            <a:pPr>
              <a:buFont typeface="Arial" panose="020B0604020202020204" pitchFamily="34" charset="0"/>
              <a:buNone/>
            </a:pPr>
            <a:endParaRPr lang="en-US" altLang="ru-RU" sz="1200" b="1" dirty="0" smtClean="0">
              <a:solidFill>
                <a:srgbClr val="000099"/>
              </a:solidFill>
              <a:latin typeface="Wingdings" panose="05000000000000000000" pitchFamily="2" charset="2"/>
              <a:sym typeface="Symbol" panose="05050102010706020507" pitchFamily="18" charset="2"/>
            </a:endParaRPr>
          </a:p>
          <a:p>
            <a:pPr>
              <a:buFont typeface="Arial" panose="020B0604020202020204" pitchFamily="34" charset="0"/>
              <a:buNone/>
            </a:pPr>
            <a:endParaRPr lang="ru-RU" altLang="ru-RU" dirty="0" smtClean="0"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04887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Previously we used spectra subtraction to reject background events.</a:t>
            </a:r>
          </a:p>
          <a:p>
            <a:r>
              <a:rPr lang="en-US" baseline="0" dirty="0" smtClean="0"/>
              <a:t>But also there is opportunity to use S2 S1 ratio as discriminator factor for nuclear and electron recoil.</a:t>
            </a:r>
          </a:p>
          <a:p>
            <a:r>
              <a:rPr lang="en-US" baseline="0" dirty="0" smtClean="0"/>
              <a:t>We irradiated 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Cryogenic Avalanche Detector </a:t>
            </a:r>
            <a:r>
              <a:rPr lang="en-US" baseline="0" dirty="0" smtClean="0"/>
              <a:t>by sodium 22 isotope, which produce two gamma quanta.</a:t>
            </a:r>
          </a:p>
          <a:p>
            <a:r>
              <a:rPr lang="en-US" baseline="0" dirty="0" smtClean="0"/>
              <a:t>One of them was detected by BGO </a:t>
            </a:r>
            <a:r>
              <a:rPr lang="en-US" dirty="0" smtClean="0"/>
              <a:t>counter </a:t>
            </a:r>
            <a:r>
              <a:rPr lang="en-US" baseline="0" dirty="0" smtClean="0"/>
              <a:t>and produced trigger and another one by CRAD.</a:t>
            </a:r>
          </a:p>
          <a:p>
            <a:r>
              <a:rPr lang="en-US" baseline="0" dirty="0" smtClean="0"/>
              <a:t>The top right picture shows typical signals from detectors.</a:t>
            </a:r>
          </a:p>
          <a:p>
            <a:r>
              <a:rPr lang="en-US" baseline="0" dirty="0" smtClean="0"/>
              <a:t>The bottom right picture shows </a:t>
            </a:r>
            <a:r>
              <a:rPr lang="en-US" dirty="0" smtClean="0"/>
              <a:t>S1 distribution of time delay with respect to the trigger</a:t>
            </a:r>
            <a:endParaRPr lang="ru-RU" dirty="0" smtClean="0"/>
          </a:p>
          <a:p>
            <a:r>
              <a:rPr lang="en-US" baseline="0" dirty="0" smtClean="0"/>
              <a:t>On this spectrum we clearly see peak near trigger time, so signals were really from sodium 22 isotope.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Unfortunately, S1 signal is low, so we plan to install additional </a:t>
            </a:r>
            <a:r>
              <a:rPr lang="en-US" baseline="0" dirty="0" err="1" smtClean="0"/>
              <a:t>SiMP</a:t>
            </a:r>
            <a:r>
              <a:rPr lang="en-US" baseline="0" dirty="0" smtClean="0"/>
              <a:t> matrix on the detector bottom and improve light collection.</a:t>
            </a:r>
          </a:p>
          <a:p>
            <a:endParaRPr lang="en-US" baseline="0" dirty="0" smtClean="0"/>
          </a:p>
          <a:p>
            <a:r>
              <a:rPr lang="en-US" dirty="0" smtClean="0"/>
              <a:t>13:00 – 14:10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65021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58781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0068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I have divided talk</a:t>
            </a:r>
            <a:r>
              <a:rPr lang="en-US" b="0" baseline="0" dirty="0" smtClean="0"/>
              <a:t> into 5 parts.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First</a:t>
            </a:r>
            <a:r>
              <a:rPr lang="en-US" b="0" baseline="0" dirty="0" smtClean="0"/>
              <a:t> of all I’ll tell you about 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Our global objectives and  current activity.</a:t>
            </a:r>
          </a:p>
          <a:p>
            <a:r>
              <a:rPr lang="en-US" altLang="ru-RU" sz="1200" b="0" dirty="0" smtClean="0">
                <a:solidFill>
                  <a:srgbClr val="000099"/>
                </a:solidFill>
              </a:rPr>
              <a:t>Then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 I’ll describe a 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two-phase Cryogenic Avalanche Detector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en-US" alt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third part I’ll present our 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recent </a:t>
            </a:r>
            <a:r>
              <a:rPr lang="en-US" alt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results on 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Ionization yields in </a:t>
            </a:r>
            <a:r>
              <a:rPr lang="en-US" altLang="ru-RU" sz="1200" b="0" dirty="0" err="1" smtClean="0">
                <a:solidFill>
                  <a:srgbClr val="000099"/>
                </a:solidFill>
              </a:rPr>
              <a:t>LAr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.</a:t>
            </a:r>
          </a:p>
          <a:p>
            <a:pPr>
              <a:buFont typeface="Comic Sans MS" panose="030F0702030302020204" pitchFamily="66" charset="0"/>
              <a:buNone/>
            </a:pPr>
            <a:r>
              <a:rPr lang="en-US" altLang="ru-RU" sz="1200" b="0" dirty="0" smtClean="0">
                <a:solidFill>
                  <a:srgbClr val="000099"/>
                </a:solidFill>
              </a:rPr>
              <a:t>After this I’ll tell about our Future plans,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 in particular about 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S1/S2 selection technique and Neutron double-scattering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dirty="0" smtClean="0">
                <a:solidFill>
                  <a:srgbClr val="000099"/>
                </a:solidFill>
              </a:rPr>
              <a:t>And, finally, I’ll give summary of presentation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.</a:t>
            </a:r>
            <a:endParaRPr lang="en-US" b="0" dirty="0" smtClean="0"/>
          </a:p>
          <a:p>
            <a:endParaRPr lang="ru-RU" b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dirty="0" smtClean="0"/>
              <a:t>0</a:t>
            </a:r>
            <a:r>
              <a:rPr lang="en-US" b="0" dirty="0" smtClean="0"/>
              <a:t>:15</a:t>
            </a:r>
            <a:r>
              <a:rPr lang="ru-RU" b="0" dirty="0" smtClean="0"/>
              <a:t> – 1</a:t>
            </a:r>
            <a:r>
              <a:rPr lang="en-US" b="0" dirty="0" smtClean="0"/>
              <a:t>:00</a:t>
            </a:r>
            <a:endParaRPr lang="ru-RU" b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8762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energy calibration of nuclear recoil</a:t>
            </a:r>
            <a:r>
              <a:rPr lang="en-US" baseline="0" dirty="0" smtClean="0"/>
              <a:t> detectors is of primary importance to rare-event experiments.</a:t>
            </a:r>
          </a:p>
          <a:p>
            <a:r>
              <a:rPr lang="en-US" baseline="0" dirty="0" smtClean="0"/>
              <a:t>Such a calibration, in particular in liquid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Xe</a:t>
            </a:r>
            <a:r>
              <a:rPr lang="en-US" baseline="0" dirty="0" smtClean="0"/>
              <a:t> detectors media, is usually performed by measuring the ionization yield and scintillation efficiency of nuclear recoil, using neutron elastic scattering on (</a:t>
            </a:r>
            <a:r>
              <a:rPr lang="en-US" b="1" baseline="0" dirty="0" smtClean="0"/>
              <a:t>off</a:t>
            </a:r>
            <a:r>
              <a:rPr lang="en-US" baseline="0" dirty="0" smtClean="0"/>
              <a:t> ?) nuclei, </a:t>
            </a:r>
          </a:p>
          <a:p>
            <a:r>
              <a:rPr lang="en-US" baseline="0" dirty="0" smtClean="0"/>
              <a:t>which imitating the interaction with dark matter particle or coherently scattered neutrino.</a:t>
            </a:r>
          </a:p>
          <a:p>
            <a:endParaRPr lang="en-US" baseline="0" dirty="0" smtClean="0"/>
          </a:p>
          <a:p>
            <a:r>
              <a:rPr lang="en-US" dirty="0" smtClean="0"/>
              <a:t>A particle interaction in the liquid phase produces primary scintillation (S1) and ionization [5]. The electrons are drifted away from the interaction site by an electric field and extracted into the gas where they create secondary scintillation (S2).</a:t>
            </a: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ionization yield</a:t>
            </a:r>
            <a:r>
              <a:rPr lang="en-US" baseline="0" dirty="0" smtClean="0"/>
              <a:t> is ratio of number of electrons escaping recombination with positive ions (ne) and the energy deposited by a nuclear recoil (E).</a:t>
            </a:r>
          </a:p>
          <a:p>
            <a:r>
              <a:rPr lang="en-US" baseline="0" dirty="0" smtClean="0"/>
              <a:t>It depends on deposited energy (E) and on the electric field (epsilon).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While for liquid </a:t>
            </a:r>
            <a:r>
              <a:rPr lang="en-US" baseline="0" dirty="0" err="1" smtClean="0"/>
              <a:t>Xe</a:t>
            </a:r>
            <a:r>
              <a:rPr lang="en-US" baseline="0" dirty="0" smtClean="0"/>
              <a:t> there are ample experimental data on such yields, little is known about the ionization yield and scintillation efficiency in liquid Ar.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Recently the first results on the ionization yield of nuclear recoils in liquid argon have been presented in the low energy range.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SCENE 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collaboration</a:t>
            </a:r>
            <a:r>
              <a:rPr lang="en-US" altLang="ru-RU" sz="1200" b="0" baseline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presented results from </a:t>
            </a:r>
            <a:r>
              <a:rPr lang="en-US" baseline="0" dirty="0" smtClean="0"/>
              <a:t>17 to 57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, but in 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[PE/</a:t>
            </a:r>
            <a:r>
              <a:rPr lang="en-US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keVnr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],</a:t>
            </a:r>
            <a:r>
              <a:rPr lang="en-US" altLang="ru-RU" sz="1200" b="0" baseline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i.e. detector-dependent units.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ru-RU" sz="1200" b="0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endParaRPr lang="en-US" b="0" baseline="0" dirty="0" smtClean="0"/>
          </a:p>
          <a:p>
            <a:r>
              <a:rPr lang="en-US" baseline="0" dirty="0" smtClean="0"/>
              <a:t> 6.7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 and from In present work ionization yield of nuclear recoils in liquid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has been measured at high energy 233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 and complements low energy data.</a:t>
            </a: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83768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we use </a:t>
            </a:r>
            <a:r>
              <a:rPr lang="en-US" baseline="0" dirty="0" smtClean="0"/>
              <a:t>spectrum </a:t>
            </a:r>
            <a:r>
              <a:rPr lang="en-US" dirty="0" smtClean="0"/>
              <a:t>end</a:t>
            </a:r>
            <a:r>
              <a:rPr lang="en-US" baseline="0" dirty="0" smtClean="0"/>
              <a:t> point method we can reject background and gamma after radiative capture by spectra subtraction.</a:t>
            </a:r>
            <a:endParaRPr lang="en-US" dirty="0" smtClean="0"/>
          </a:p>
          <a:p>
            <a:r>
              <a:rPr lang="en-US" dirty="0" smtClean="0"/>
              <a:t>In</a:t>
            </a:r>
            <a:r>
              <a:rPr lang="en-US" baseline="0" dirty="0" smtClean="0"/>
              <a:t> 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Neutron double-scattering 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method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 we should realize another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technique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.</a:t>
            </a:r>
          </a:p>
          <a:p>
            <a:r>
              <a:rPr lang="en-US" sz="1200" b="0" baseline="0" dirty="0" smtClean="0">
                <a:solidFill>
                  <a:srgbClr val="000099"/>
                </a:solidFill>
              </a:rPr>
              <a:t>This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technique is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based on different ionization density for neutron and gamma, i.e. we will have different S2 S1 ratio.</a:t>
            </a:r>
          </a:p>
          <a:p>
            <a:endParaRPr lang="en-US" sz="1200" b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 and bottom left images represent logarithmic ratio of S2 and S1 as a function of energy and we can see clear separation between neutron elastic recoil and electron recoil used in XENON experiment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 picture represent logarithmic ratio of S2 and S1 as a function of S1 used in LUX experiment.</a:t>
            </a:r>
          </a:p>
          <a:p>
            <a:endParaRPr lang="en-US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55918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is </a:t>
            </a:r>
            <a:r>
              <a:rPr lang="en-US" baseline="0" dirty="0" smtClean="0"/>
              <a:t>3d model of our installation.</a:t>
            </a:r>
          </a:p>
          <a:p>
            <a:r>
              <a:rPr lang="en-US" baseline="0" dirty="0" smtClean="0"/>
              <a:t>You can see the detector itself on the left picture and detector inside cryogenic chamber on the right picture.</a:t>
            </a:r>
          </a:p>
          <a:p>
            <a:r>
              <a:rPr lang="en-US" baseline="0" dirty="0" smtClean="0"/>
              <a:t>A tube at the bottom of the right image is neutron generator.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42491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experimental setup and its main parameters have been</a:t>
            </a:r>
            <a:r>
              <a:rPr lang="en-US" baseline="0" dirty="0" smtClean="0"/>
              <a:t> described </a:t>
            </a:r>
            <a:r>
              <a:rPr lang="en-US" dirty="0" smtClean="0"/>
              <a:t>and now we’ll discuss </a:t>
            </a: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Measurement of ionization yield.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dirty="0" smtClean="0"/>
              <a:t>A particle interaction in the liquid phase produces primary scintillation (S1) and ionization . </a:t>
            </a:r>
          </a:p>
          <a:p>
            <a:r>
              <a:rPr lang="en-US" dirty="0" smtClean="0"/>
              <a:t>The electrons are drifted away from the interaction site by an electric field and extracted into the gas where they create secondary scintillation (S2).</a:t>
            </a: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ionization yield</a:t>
            </a:r>
            <a:r>
              <a:rPr lang="en-US" baseline="0" dirty="0" smtClean="0"/>
              <a:t> is ratio of number of electrons escaping recombination with positive ions (ne) and the energy deposited by a nuclear recoil (E).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While for liquid </a:t>
            </a:r>
            <a:r>
              <a:rPr lang="en-US" baseline="0" dirty="0" err="1" smtClean="0"/>
              <a:t>Xe</a:t>
            </a:r>
            <a:r>
              <a:rPr lang="en-US" baseline="0" dirty="0" smtClean="0"/>
              <a:t> there are ample experimental data on such yields, little is known about the ionization yield and scintillation efficiency in liquid Ar.</a:t>
            </a:r>
          </a:p>
          <a:p>
            <a:r>
              <a:rPr lang="en-US" baseline="0" dirty="0" smtClean="0"/>
              <a:t>Recently the first results on the ionization yield of nuclear recoils in liquid argon have been presented in the low energy range: see the top right and the bottom right tables.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Also recently we have measured ionization yield at 80 and 233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.</a:t>
            </a:r>
          </a:p>
          <a:p>
            <a:endParaRPr lang="en-US" altLang="ru-RU" sz="1200" b="0" baseline="0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present work the ionization yield of nuclear recoils in liquid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has been measured at high energy 233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 for several eclectic fields.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7:30 – 10:00</a:t>
            </a: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48162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The experimental setup and its main parameters have been</a:t>
            </a:r>
            <a:r>
              <a:rPr lang="en-US" b="0" baseline="0" dirty="0" smtClean="0"/>
              <a:t> described previously </a:t>
            </a:r>
            <a:r>
              <a:rPr lang="en-US" b="0" dirty="0" smtClean="0"/>
              <a:t>and now we’ll discuss 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Measurement of the ionization yield.</a:t>
            </a:r>
            <a:endParaRPr lang="en-US" b="0" dirty="0" smtClean="0"/>
          </a:p>
          <a:p>
            <a:endParaRPr lang="en-US" b="0" baseline="0" dirty="0" smtClean="0"/>
          </a:p>
          <a:p>
            <a:r>
              <a:rPr lang="en-US" b="0" dirty="0" smtClean="0"/>
              <a:t>A particle interaction in the liquid phase produces primary scintillation (S1) and ionization . </a:t>
            </a:r>
          </a:p>
          <a:p>
            <a:r>
              <a:rPr lang="en-US" b="0" dirty="0" smtClean="0"/>
              <a:t>The electrons are drifted away from the interaction site by an electric field and extracted into the gas where they create secondary scintillation (S2).</a:t>
            </a:r>
            <a:endParaRPr lang="en-US" b="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The ionization yield</a:t>
            </a:r>
            <a:r>
              <a:rPr lang="en-US" b="0" baseline="0" dirty="0" smtClean="0"/>
              <a:t> is ratio of number of electrons escaping recombination with positive ions (ne) and the energy deposited by a nuclear recoil (E).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While for liquid </a:t>
            </a:r>
            <a:r>
              <a:rPr lang="en-US" b="0" baseline="0" dirty="0" err="1" smtClean="0"/>
              <a:t>Xe</a:t>
            </a:r>
            <a:r>
              <a:rPr lang="en-US" b="0" baseline="0" dirty="0" smtClean="0"/>
              <a:t> there are ample experimental data on such yields, little is known about it in liquid Ar.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Recently we have measured ionization yield of nuclear recoils in liquid argon at 80 and 233 </a:t>
            </a:r>
            <a:r>
              <a:rPr lang="en-US" b="0" baseline="0" dirty="0" err="1" smtClean="0"/>
              <a:t>keV</a:t>
            </a:r>
            <a:r>
              <a:rPr lang="en-US" b="0" baseline="0" dirty="0" smtClean="0"/>
              <a:t> (see the picture).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In present work the ionization yield of nuclear recoils in liquid </a:t>
            </a:r>
            <a:r>
              <a:rPr lang="en-US" b="0" baseline="0" dirty="0" err="1" smtClean="0"/>
              <a:t>Ar</a:t>
            </a:r>
            <a:r>
              <a:rPr lang="en-US" b="0" baseline="0" dirty="0" smtClean="0"/>
              <a:t> has been measured at high energy 233 </a:t>
            </a:r>
            <a:r>
              <a:rPr lang="en-US" b="0" baseline="0" dirty="0" err="1" smtClean="0"/>
              <a:t>keV</a:t>
            </a:r>
            <a:r>
              <a:rPr lang="en-US" b="0" baseline="0" dirty="0" smtClean="0"/>
              <a:t> for several eclectic fields.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7:30 – 10:00</a:t>
            </a:r>
            <a:endParaRPr lang="en-US" b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1085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dirty="0" smtClean="0">
                <a:solidFill>
                  <a:srgbClr val="000099"/>
                </a:solidFill>
              </a:rPr>
              <a:t>Our global objectives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 are </a:t>
            </a:r>
          </a:p>
          <a:p>
            <a:pPr algn="just"/>
            <a:r>
              <a:rPr lang="en-US" altLang="ru-RU" sz="1200" b="0" dirty="0" smtClean="0">
                <a:solidFill>
                  <a:srgbClr val="000099"/>
                </a:solidFill>
              </a:rPr>
              <a:t>Development of liquid </a:t>
            </a:r>
            <a:r>
              <a:rPr lang="en-US" altLang="ru-RU" sz="1200" b="0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 detectors of ultimate sensitivity for dark matter search and coherent neutrino nucleus scattering experiments and their energy calibration.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ru-RU" sz="1200" b="0" dirty="0" smtClean="0">
              <a:solidFill>
                <a:srgbClr val="000099"/>
              </a:solidFill>
            </a:endParaRPr>
          </a:p>
          <a:p>
            <a:pPr algn="just">
              <a:spcBef>
                <a:spcPct val="0"/>
              </a:spcBef>
              <a:defRPr/>
            </a:pPr>
            <a:r>
              <a:rPr lang="en-US" altLang="ru-RU" sz="1200" b="0" dirty="0" smtClean="0">
                <a:solidFill>
                  <a:srgbClr val="000099"/>
                </a:solidFill>
              </a:rPr>
              <a:t>Our group is currently conducting researches in the following directions, in the frame of Laboratory of Cosmology and Elementary Particles (located at the NSU and the BINP) and </a:t>
            </a:r>
            <a:r>
              <a:rPr lang="en-US" altLang="ru-RU" sz="1200" b="0" dirty="0" err="1" smtClean="0">
                <a:solidFill>
                  <a:srgbClr val="000099"/>
                </a:solidFill>
              </a:rPr>
              <a:t>DarkSide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 experiment. </a:t>
            </a:r>
          </a:p>
          <a:p>
            <a:pPr marL="342900" indent="-342900" algn="just">
              <a:spcBef>
                <a:spcPct val="0"/>
              </a:spcBef>
              <a:buFont typeface="Comic Sans MS" panose="030F0702030302020204" pitchFamily="66" charset="0"/>
              <a:buChar char="−"/>
              <a:defRPr/>
            </a:pPr>
            <a:r>
              <a:rPr lang="en-US" altLang="ru-RU" sz="1200" b="0" dirty="0" smtClean="0">
                <a:solidFill>
                  <a:srgbClr val="000099"/>
                </a:solidFill>
              </a:rPr>
              <a:t>Measurement of electroluminescence (EL) yields in two-phase </a:t>
            </a:r>
            <a:r>
              <a:rPr lang="en-US" altLang="ru-RU" sz="1200" b="0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 using a 9-liter detector</a:t>
            </a:r>
            <a:r>
              <a:rPr lang="ru-RU" altLang="ru-RU" sz="1200" b="0" dirty="0" smtClean="0">
                <a:solidFill>
                  <a:srgbClr val="000099"/>
                </a:solidFill>
              </a:rPr>
              <a:t>.</a:t>
            </a:r>
            <a:endParaRPr lang="en-US" altLang="ru-RU" sz="1200" b="0" dirty="0" smtClean="0">
              <a:solidFill>
                <a:srgbClr val="000099"/>
              </a:solidFill>
            </a:endParaRPr>
          </a:p>
          <a:p>
            <a:pPr marL="342900" marR="0" indent="-34290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Comic Sans MS" panose="030F0702030302020204" pitchFamily="66" charset="0"/>
              <a:buChar char="−"/>
              <a:tabLst/>
              <a:defRPr/>
            </a:pPr>
            <a:r>
              <a:rPr lang="en-US" altLang="ru-RU" sz="1200" b="0" dirty="0" smtClean="0">
                <a:solidFill>
                  <a:srgbClr val="000099"/>
                </a:solidFill>
              </a:rPr>
              <a:t>Problem of </a:t>
            </a:r>
            <a:r>
              <a:rPr lang="en-US" altLang="ru-RU" sz="1200" b="0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 doping with </a:t>
            </a:r>
            <a:r>
              <a:rPr lang="en-US" altLang="ru-RU" sz="1200" b="0" dirty="0" err="1" smtClean="0">
                <a:solidFill>
                  <a:srgbClr val="000099"/>
                </a:solidFill>
              </a:rPr>
              <a:t>Xe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 and N2.</a:t>
            </a:r>
            <a:r>
              <a:rPr lang="ru-RU" altLang="ru-RU" sz="1200" b="0" dirty="0" smtClean="0">
                <a:solidFill>
                  <a:srgbClr val="000099"/>
                </a:solidFill>
              </a:rPr>
              <a:t> </a:t>
            </a:r>
            <a:endParaRPr lang="en-US" altLang="ru-RU" sz="1200" b="0" dirty="0" smtClean="0">
              <a:solidFill>
                <a:srgbClr val="000099"/>
              </a:solidFill>
            </a:endParaRPr>
          </a:p>
          <a:p>
            <a:pPr marL="285750" indent="-285750" algn="just">
              <a:spcBef>
                <a:spcPct val="0"/>
              </a:spcBef>
              <a:buFontTx/>
              <a:buChar char="-"/>
              <a:defRPr/>
            </a:pPr>
            <a:r>
              <a:rPr lang="en-US" altLang="ru-RU" sz="1200" b="0" dirty="0" smtClean="0">
                <a:solidFill>
                  <a:srgbClr val="000099"/>
                </a:solidFill>
              </a:rPr>
              <a:t>Measurement of ionization yields of nuclear recoils in liquid </a:t>
            </a:r>
            <a:r>
              <a:rPr lang="en-US" altLang="ru-RU" sz="1200" b="0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 using neutron scattering technique</a:t>
            </a:r>
            <a:r>
              <a:rPr lang="ru-RU" altLang="ru-RU" sz="1200" b="0" dirty="0" smtClean="0">
                <a:solidFill>
                  <a:srgbClr val="000099"/>
                </a:solidFill>
              </a:rPr>
              <a:t>.</a:t>
            </a:r>
          </a:p>
          <a:p>
            <a:pPr marL="285750" indent="-285750" algn="just">
              <a:spcBef>
                <a:spcPct val="0"/>
              </a:spcBef>
              <a:buFontTx/>
              <a:buChar char="-"/>
              <a:defRPr/>
            </a:pPr>
            <a:r>
              <a:rPr lang="en-US" altLang="ru-RU" sz="1200" b="0" dirty="0" smtClean="0">
                <a:solidFill>
                  <a:srgbClr val="000099"/>
                </a:solidFill>
              </a:rPr>
              <a:t>Development of new readout technique in two-phase </a:t>
            </a:r>
            <a:r>
              <a:rPr lang="en-US" altLang="ru-RU" sz="1200" b="0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 detectors using </a:t>
            </a:r>
            <a:r>
              <a:rPr lang="en-US" altLang="ru-RU" sz="1200" b="0" dirty="0" err="1" smtClean="0">
                <a:solidFill>
                  <a:srgbClr val="000099"/>
                </a:solidFill>
              </a:rPr>
              <a:t>SiPM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-matrices</a:t>
            </a:r>
            <a:r>
              <a:rPr lang="ru-RU" altLang="ru-RU" sz="1200" b="0" dirty="0" smtClean="0">
                <a:solidFill>
                  <a:srgbClr val="000099"/>
                </a:solidFill>
              </a:rPr>
              <a:t>.</a:t>
            </a:r>
            <a:endParaRPr lang="en-US" altLang="ru-RU" sz="1200" b="0" dirty="0" smtClean="0">
              <a:solidFill>
                <a:srgbClr val="000099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ru-RU" b="0" dirty="0" smtClean="0">
              <a:latin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ru-RU" b="0" dirty="0" smtClean="0">
              <a:latin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b="0" dirty="0" smtClean="0">
                <a:latin typeface="Wingdings" panose="05000000000000000000" pitchFamily="2" charset="2"/>
              </a:rPr>
              <a:t>1:00 – 2:00</a:t>
            </a:r>
            <a:endParaRPr lang="ru-RU" altLang="ru-RU" b="0" dirty="0" smtClean="0"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2696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Our 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Experimental setup  comprises a vacuum-insulated 9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 liters </a:t>
            </a:r>
            <a:r>
              <a:rPr lang="en-US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two-phase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 cryogenic chamber filled with 2.5 liters of liquid Ar.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An assembly with EL gap and PMT readout is located inside the cryogenic chamber</a:t>
            </a:r>
            <a:r>
              <a:rPr lang="en-US" altLang="ru-RU" sz="1200" b="0" baseline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and a</a:t>
            </a:r>
            <a:r>
              <a:rPr lang="en-US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neutron generator is</a:t>
            </a:r>
            <a:r>
              <a:rPr lang="en-US" sz="1200" b="0" baseline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placed under one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.</a:t>
            </a:r>
            <a:endParaRPr lang="en-US" sz="1200" b="0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ru-RU" sz="1200" b="0" baseline="0" dirty="0" smtClean="0">
              <a:solidFill>
                <a:srgbClr val="000099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baseline="0" dirty="0" smtClean="0">
                <a:solidFill>
                  <a:srgbClr val="000099"/>
                </a:solidFill>
              </a:rPr>
              <a:t>During each cooling  procedure  </a:t>
            </a:r>
            <a:r>
              <a:rPr lang="en-US" altLang="ru-RU" sz="1200" b="0" baseline="0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 was purified from electronegative impurities by </a:t>
            </a:r>
            <a:r>
              <a:rPr lang="en-US" altLang="ru-RU" sz="1200" b="0" baseline="0" dirty="0" err="1" smtClean="0">
                <a:solidFill>
                  <a:srgbClr val="000099"/>
                </a:solidFill>
              </a:rPr>
              <a:t>Oxisorb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 filter, providing electron lifetime in the liquid &gt;70 us. (</a:t>
            </a:r>
            <a:r>
              <a:rPr lang="ru-RU" altLang="ru-RU" sz="1200" b="0" baseline="0" dirty="0" smtClean="0">
                <a:solidFill>
                  <a:srgbClr val="000099"/>
                </a:solidFill>
              </a:rPr>
              <a:t>откуда это число?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b="0" baseline="0" dirty="0" smtClean="0">
              <a:solidFill>
                <a:srgbClr val="000099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altLang="ru-RU" b="0" dirty="0" smtClean="0">
                <a:latin typeface="Wingdings" panose="05000000000000000000" pitchFamily="2" charset="2"/>
              </a:rPr>
              <a:t>2</a:t>
            </a:r>
            <a:r>
              <a:rPr lang="en-US" altLang="ru-RU" b="0" dirty="0" smtClean="0">
                <a:latin typeface="Wingdings" panose="05000000000000000000" pitchFamily="2" charset="2"/>
              </a:rPr>
              <a:t>:00</a:t>
            </a:r>
            <a:r>
              <a:rPr lang="ru-RU" altLang="ru-RU" b="0" dirty="0" smtClean="0">
                <a:latin typeface="Wingdings" panose="05000000000000000000" pitchFamily="2" charset="2"/>
              </a:rPr>
              <a:t> – </a:t>
            </a:r>
            <a:r>
              <a:rPr lang="en-US" altLang="ru-RU" b="0" dirty="0" smtClean="0">
                <a:latin typeface="Wingdings" panose="05000000000000000000" pitchFamily="2" charset="2"/>
              </a:rPr>
              <a:t>3:00</a:t>
            </a:r>
            <a:endParaRPr lang="en-US" sz="1200" b="0" baseline="0" dirty="0" smtClean="0">
              <a:solidFill>
                <a:srgbClr val="000099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3905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cryogenic chamber included a cathode electrode, two field-shaping electrodes, a THGEM0, immersed in liquid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layer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and a double-THGEM assembly, consisting of a THGEM1 and THGEM2, placed in the gas phase above the liquid.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EL region was formed by the liquid surface and the THGEM1 plate.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dirty="0" smtClean="0"/>
              <a:t>There were two ways of optical readout of the EL gap.</a:t>
            </a:r>
          </a:p>
          <a:p>
            <a:r>
              <a:rPr lang="en-US" dirty="0" smtClean="0"/>
              <a:t>Firstly, the gap was viewed by four compact cryogenic PMT,</a:t>
            </a:r>
            <a:r>
              <a:rPr lang="en-US" baseline="0" dirty="0" smtClean="0"/>
              <a:t> located on the perimeter of the gap.</a:t>
            </a:r>
          </a:p>
          <a:p>
            <a:r>
              <a:rPr lang="en-US" dirty="0" smtClean="0"/>
              <a:t>Secondly, the scintillation</a:t>
            </a:r>
            <a:r>
              <a:rPr lang="en-US" baseline="0" dirty="0" smtClean="0"/>
              <a:t> in the spectral range other that VUV (NIR, for example) could be recorded using 11 by 11 </a:t>
            </a:r>
            <a:r>
              <a:rPr lang="en-US" baseline="0" dirty="0" err="1" smtClean="0"/>
              <a:t>SiMP</a:t>
            </a:r>
            <a:r>
              <a:rPr lang="en-US" baseline="0" dirty="0" smtClean="0"/>
              <a:t> matrix.</a:t>
            </a:r>
          </a:p>
          <a:p>
            <a:endParaRPr lang="en-US" baseline="0" dirty="0" smtClean="0"/>
          </a:p>
          <a:p>
            <a:r>
              <a:rPr lang="en-US" baseline="0" dirty="0" smtClean="0"/>
              <a:t>2:30 – 4:30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7850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To produce neutrons a specially designed neutron generator was used that continuously emitted</a:t>
            </a:r>
            <a:r>
              <a:rPr lang="en-US" b="0" baseline="0" dirty="0" smtClean="0"/>
              <a:t> monenergistic not collimated neutrons with a kinetic energy of 2.45 MeV obtained in the DD fusion reaction.</a:t>
            </a:r>
          </a:p>
          <a:p>
            <a:r>
              <a:rPr lang="en-US" b="0" baseline="0" dirty="0" smtClean="0"/>
              <a:t>The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Design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parameters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of the neutron generator are:</a:t>
            </a: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N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eutron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yield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: 10</a:t>
            </a:r>
            <a:r>
              <a:rPr lang="en-US" altLang="ru-RU" sz="1200" b="0" baseline="3000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5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neutrons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/s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(ten to the fifth power)</a:t>
            </a:r>
            <a:endParaRPr lang="ru-RU" altLang="ru-RU" sz="1200" b="0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Rated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current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of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ions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: 50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uA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(</a:t>
            </a:r>
            <a:r>
              <a:rPr lang="en-US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microamps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)</a:t>
            </a:r>
            <a:endParaRPr lang="ru-RU" altLang="ru-RU" sz="1200" b="0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Operating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voltage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: 80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kV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(kilovolts)</a:t>
            </a:r>
            <a:endParaRPr lang="ru-RU" altLang="ru-RU" sz="1200" b="0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Insulation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: SF</a:t>
            </a:r>
            <a:r>
              <a:rPr lang="ru-RU" altLang="ru-RU" sz="1200" b="0" baseline="-2500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6</a:t>
            </a:r>
            <a:r>
              <a:rPr lang="ru-RU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, 8 </a:t>
            </a:r>
            <a:r>
              <a:rPr lang="ru-RU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atm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(sulfur hexafluoride at eight atmospheres)</a:t>
            </a:r>
            <a:endParaRPr lang="ru-RU" altLang="ru-RU" sz="1200" b="0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endParaRPr lang="en-US" b="0" baseline="0" dirty="0" smtClean="0"/>
          </a:p>
          <a:p>
            <a:endParaRPr lang="en-US" b="0" baseline="0" dirty="0" smtClean="0"/>
          </a:p>
          <a:p>
            <a:r>
              <a:rPr lang="en-US" b="0" baseline="0" dirty="0" smtClean="0"/>
              <a:t>4:30 – 5:30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7878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Study of proportional EL in two-phase </a:t>
            </a:r>
            <a:r>
              <a:rPr lang="en-US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Ar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has been carried out.</a:t>
            </a:r>
            <a:endParaRPr lang="en-US" b="0" baseline="0" dirty="0" smtClean="0"/>
          </a:p>
          <a:p>
            <a:r>
              <a:rPr lang="en-US" b="0" baseline="0" dirty="0" smtClean="0"/>
              <a:t>The left picture shows the EL gap yield as a function of the electric field in the gap, measured using PMT or </a:t>
            </a:r>
            <a:r>
              <a:rPr lang="en-US" b="0" baseline="0" dirty="0" err="1" smtClean="0"/>
              <a:t>SiPM</a:t>
            </a:r>
            <a:r>
              <a:rPr lang="en-US" b="0" baseline="0" dirty="0" smtClean="0"/>
              <a:t> signal.</a:t>
            </a:r>
          </a:p>
          <a:p>
            <a:r>
              <a:rPr lang="en-US" b="0" baseline="0" dirty="0" smtClean="0"/>
              <a:t>The right picture shows t</a:t>
            </a:r>
            <a:r>
              <a:rPr lang="en-US" sz="1200" b="0" dirty="0" smtClean="0">
                <a:solidFill>
                  <a:srgbClr val="000099"/>
                </a:solidFill>
                <a:latin typeface="Comic Sans MS" pitchFamily="66" charset="0"/>
              </a:rPr>
              <a:t>he amplitude spectrum of the total PMT signal from the EL gap induced by X-ray from a mixture of the Cd and Am radioactive sources.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High EL gap yield: 15 </a:t>
            </a:r>
            <a:r>
              <a:rPr lang="en-US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pe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/</a:t>
            </a:r>
            <a:r>
              <a:rPr lang="en-US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keV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 (1.4 </a:t>
            </a:r>
            <a:r>
              <a:rPr lang="en-US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pe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/e) and good energy resolution: 22% at 60 </a:t>
            </a:r>
            <a:r>
              <a:rPr lang="en-US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keV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 have been reached at 7 kV/cm field in the EL gap.</a:t>
            </a:r>
            <a:endParaRPr lang="en-US" sz="1200" b="1" dirty="0" smtClean="0">
              <a:solidFill>
                <a:srgbClr val="000099"/>
              </a:solidFill>
              <a:latin typeface="Comic Sans MS" pitchFamily="66" charset="0"/>
            </a:endParaRPr>
          </a:p>
          <a:p>
            <a:endParaRPr lang="en-US" baseline="0" dirty="0" smtClean="0"/>
          </a:p>
          <a:p>
            <a:r>
              <a:rPr lang="en-US" baseline="0" dirty="0" smtClean="0"/>
              <a:t>5:30 – 6:30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3915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Recently, we have presented a comprehensive analysis of photon emission and atomic collision processes in two-phase argon doped with xenon and nitrogen. </a:t>
            </a:r>
          </a:p>
          <a:p>
            <a:r>
              <a:rPr lang="en-US" dirty="0" smtClean="0"/>
              <a:t>The problem is currently under study in our group.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You</a:t>
            </a:r>
            <a:r>
              <a:rPr lang="en-US" baseline="0" dirty="0" smtClean="0"/>
              <a:t> can find details in the article.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6:30 – 7:30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>
                <a:solidFill>
                  <a:prstClr val="black"/>
                </a:solidFill>
              </a:rPr>
              <a:pPr/>
              <a:t>8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915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The experimental setup and its main parameters have been</a:t>
            </a:r>
            <a:r>
              <a:rPr lang="en-US" b="0" baseline="0" dirty="0" smtClean="0"/>
              <a:t> described previously </a:t>
            </a:r>
            <a:r>
              <a:rPr lang="en-US" b="0" dirty="0" smtClean="0"/>
              <a:t>and now we’ll discuss 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Measurement of the ionization yield.</a:t>
            </a:r>
            <a:endParaRPr lang="en-US" b="0" dirty="0" smtClean="0"/>
          </a:p>
          <a:p>
            <a:endParaRPr lang="en-US" b="0" baseline="0" dirty="0" smtClean="0"/>
          </a:p>
          <a:p>
            <a:r>
              <a:rPr lang="en-US" b="0" dirty="0" smtClean="0"/>
              <a:t>A particle interaction in the liquid phase produces primary scintillation (S1) and ionization . </a:t>
            </a:r>
          </a:p>
          <a:p>
            <a:r>
              <a:rPr lang="en-US" b="0" dirty="0" smtClean="0"/>
              <a:t>The electrons are drifted away from the interaction site by an electric field and extracted into the gas where they create secondary scintillation (S2).</a:t>
            </a:r>
            <a:endParaRPr lang="en-US" b="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The ionization yield</a:t>
            </a:r>
            <a:r>
              <a:rPr lang="en-US" b="0" baseline="0" dirty="0" smtClean="0"/>
              <a:t> is ratio of number of electrons escaping recombination with positive ions (ne) and the energy deposited by a nuclear recoil (E).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While for liquid </a:t>
            </a:r>
            <a:r>
              <a:rPr lang="en-US" b="0" baseline="0" dirty="0" err="1" smtClean="0"/>
              <a:t>Xe</a:t>
            </a:r>
            <a:r>
              <a:rPr lang="en-US" b="0" baseline="0" dirty="0" smtClean="0"/>
              <a:t> there are ample experimental data on such yields, little is known about it in liquid Ar.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Recently we have measured ionization yield of nuclear recoils in liquid argon at 80 and 233 </a:t>
            </a:r>
            <a:r>
              <a:rPr lang="en-US" b="0" baseline="0" dirty="0" err="1" smtClean="0"/>
              <a:t>keV</a:t>
            </a:r>
            <a:r>
              <a:rPr lang="en-US" b="0" baseline="0" dirty="0" smtClean="0"/>
              <a:t> (see the picture).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In present work the ionization yield of nuclear recoils in liquid </a:t>
            </a:r>
            <a:r>
              <a:rPr lang="en-US" b="0" baseline="0" dirty="0" err="1" smtClean="0"/>
              <a:t>Ar</a:t>
            </a:r>
            <a:r>
              <a:rPr lang="en-US" b="0" baseline="0" dirty="0" smtClean="0"/>
              <a:t> has been measured at high energy 233 </a:t>
            </a:r>
            <a:r>
              <a:rPr lang="en-US" b="0" baseline="0" dirty="0" err="1" smtClean="0"/>
              <a:t>keV</a:t>
            </a:r>
            <a:r>
              <a:rPr lang="en-US" b="0" baseline="0" dirty="0" smtClean="0"/>
              <a:t> for several eclectic fields.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7:30 – 10:00</a:t>
            </a:r>
            <a:endParaRPr lang="en-US" b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4816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04.06.2017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8507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04.06.2017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9597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04.06.2017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0056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04.06.2017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0366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04.06.2017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7991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04.06.2017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4972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04.06.2017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7831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04.06.2017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8833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04.06.2017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3788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04.06.2017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2233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04.06.2017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6548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6D307-4BCE-4662-8BED-A22C4E5B94BC}" type="datetimeFigureOut">
              <a:rPr lang="ru-RU" smtClean="0"/>
              <a:t>04.06.2017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819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6.xml"/><Relationship Id="rId7" Type="http://schemas.openxmlformats.org/officeDocument/2006/relationships/image" Target="../media/image22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9.xml"/><Relationship Id="rId7" Type="http://schemas.openxmlformats.org/officeDocument/2006/relationships/image" Target="../media/image22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image" Target="../media/image32.png"/><Relationship Id="rId5" Type="http://schemas.openxmlformats.org/officeDocument/2006/relationships/image" Target="../media/image13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5" Type="http://schemas.openxmlformats.org/officeDocument/2006/relationships/image" Target="../media/image13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1653779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en-US" sz="3600" b="1" dirty="0">
                <a:solidFill>
                  <a:srgbClr val="C00000"/>
                </a:solidFill>
              </a:rPr>
              <a:t>Measurement of ionization yields of nuclear recoils in liquid argon using two-phase </a:t>
            </a:r>
            <a:r>
              <a:rPr lang="en-US" sz="3600" b="1" dirty="0" smtClean="0">
                <a:solidFill>
                  <a:srgbClr val="C00000"/>
                </a:solidFill>
              </a:rPr>
              <a:t>detector</a:t>
            </a:r>
            <a:endParaRPr lang="en-US" altLang="he-IL" sz="3600" b="1" dirty="0">
              <a:solidFill>
                <a:srgbClr val="FF0000"/>
              </a:solidFill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22068" y="3933916"/>
            <a:ext cx="8699863" cy="2677656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en-US" sz="2400" b="1" dirty="0">
                <a:solidFill>
                  <a:srgbClr val="000099"/>
                </a:solidFill>
              </a:rPr>
              <a:t>International Session-Conference of the Section </a:t>
            </a:r>
            <a:r>
              <a:rPr lang="en-US" sz="2400" b="1" dirty="0" smtClean="0">
                <a:solidFill>
                  <a:srgbClr val="000099"/>
                </a:solidFill>
              </a:rPr>
              <a:t>of Nuclear </a:t>
            </a:r>
            <a:r>
              <a:rPr lang="en-US" sz="2400" b="1" dirty="0">
                <a:solidFill>
                  <a:srgbClr val="000099"/>
                </a:solidFill>
              </a:rPr>
              <a:t>Physics of </a:t>
            </a:r>
            <a:r>
              <a:rPr lang="en-US" sz="2400" b="1" dirty="0" smtClean="0">
                <a:solidFill>
                  <a:srgbClr val="000099"/>
                </a:solidFill>
              </a:rPr>
              <a:t>the Physical </a:t>
            </a:r>
            <a:r>
              <a:rPr lang="en-US" sz="2400" b="1" dirty="0">
                <a:solidFill>
                  <a:srgbClr val="000099"/>
                </a:solidFill>
              </a:rPr>
              <a:t>Sciences </a:t>
            </a:r>
            <a:r>
              <a:rPr lang="en-US" sz="2400" b="1" dirty="0" smtClean="0">
                <a:solidFill>
                  <a:srgbClr val="000099"/>
                </a:solidFill>
              </a:rPr>
              <a:t>Department of </a:t>
            </a:r>
            <a:r>
              <a:rPr lang="en-US" sz="2400" b="1" dirty="0">
                <a:solidFill>
                  <a:srgbClr val="000099"/>
                </a:solidFill>
              </a:rPr>
              <a:t>the Russian Academy of </a:t>
            </a:r>
            <a:r>
              <a:rPr lang="en-US" sz="2400" b="1" dirty="0" smtClean="0">
                <a:solidFill>
                  <a:srgbClr val="000099"/>
                </a:solidFill>
              </a:rPr>
              <a:t>Sciences "Physics of fundamental interactions“ dedicated </a:t>
            </a:r>
            <a:r>
              <a:rPr lang="en-US" sz="2400" b="1" dirty="0">
                <a:solidFill>
                  <a:srgbClr val="000099"/>
                </a:solidFill>
              </a:rPr>
              <a:t>to 50th anniversary of </a:t>
            </a:r>
            <a:r>
              <a:rPr lang="en-US" sz="2400" b="1" dirty="0" err="1">
                <a:solidFill>
                  <a:srgbClr val="000099"/>
                </a:solidFill>
              </a:rPr>
              <a:t>Baksan</a:t>
            </a:r>
            <a:r>
              <a:rPr lang="en-US" sz="2400" b="1" dirty="0">
                <a:solidFill>
                  <a:srgbClr val="000099"/>
                </a:solidFill>
              </a:rPr>
              <a:t> Neutrino </a:t>
            </a:r>
            <a:r>
              <a:rPr lang="en-US" sz="2400" b="1" dirty="0" smtClean="0">
                <a:solidFill>
                  <a:srgbClr val="000099"/>
                </a:solidFill>
              </a:rPr>
              <a:t>Observatory</a:t>
            </a:r>
          </a:p>
          <a:p>
            <a:pPr algn="ctr"/>
            <a:r>
              <a:rPr lang="en-US" altLang="ru-RU" sz="2400" b="1" dirty="0" smtClean="0">
                <a:solidFill>
                  <a:srgbClr val="000099"/>
                </a:solidFill>
              </a:rPr>
              <a:t>June 8, 201</a:t>
            </a:r>
            <a:r>
              <a:rPr lang="ru-RU" altLang="ru-RU" sz="2400" b="1" dirty="0" smtClean="0">
                <a:solidFill>
                  <a:srgbClr val="000099"/>
                </a:solidFill>
              </a:rPr>
              <a:t>7</a:t>
            </a:r>
            <a:endParaRPr lang="en-US" altLang="ru-RU" sz="2400" b="1" dirty="0" smtClean="0">
              <a:solidFill>
                <a:srgbClr val="000099"/>
              </a:solidFill>
            </a:endParaRPr>
          </a:p>
          <a:p>
            <a:pPr algn="ctr" eaLnBrk="1" hangingPunct="1"/>
            <a:endParaRPr lang="en-US" altLang="ru-RU" sz="2400" b="1" dirty="0">
              <a:solidFill>
                <a:srgbClr val="000099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2028429"/>
            <a:ext cx="9144000" cy="1015663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en-US" sz="2000" b="1" dirty="0" smtClean="0">
                <a:solidFill>
                  <a:srgbClr val="000099"/>
                </a:solidFill>
              </a:rPr>
              <a:t>A. </a:t>
            </a:r>
            <a:r>
              <a:rPr lang="en-US" sz="2000" b="1" dirty="0" err="1" smtClean="0">
                <a:solidFill>
                  <a:srgbClr val="000099"/>
                </a:solidFill>
              </a:rPr>
              <a:t>Bondar</a:t>
            </a:r>
            <a:r>
              <a:rPr lang="en-US" sz="2000" b="1" dirty="0" smtClean="0">
                <a:solidFill>
                  <a:srgbClr val="000099"/>
                </a:solidFill>
              </a:rPr>
              <a:t>, </a:t>
            </a:r>
            <a:r>
              <a:rPr lang="en-US" altLang="he-IL" sz="2000" b="1" dirty="0" smtClean="0">
                <a:solidFill>
                  <a:srgbClr val="000099"/>
                </a:solidFill>
              </a:rPr>
              <a:t>A. </a:t>
            </a:r>
            <a:r>
              <a:rPr lang="en-US" altLang="he-IL" sz="2000" b="1" dirty="0" err="1" smtClean="0">
                <a:solidFill>
                  <a:srgbClr val="000099"/>
                </a:solidFill>
              </a:rPr>
              <a:t>Buzulutskov</a:t>
            </a:r>
            <a:r>
              <a:rPr lang="en-US" altLang="he-IL" sz="2000" b="1" dirty="0" smtClean="0">
                <a:solidFill>
                  <a:srgbClr val="000099"/>
                </a:solidFill>
              </a:rPr>
              <a:t>,</a:t>
            </a:r>
            <a:r>
              <a:rPr lang="en-US" sz="2000" b="1" dirty="0">
                <a:solidFill>
                  <a:srgbClr val="000099"/>
                </a:solidFill>
              </a:rPr>
              <a:t> </a:t>
            </a:r>
            <a:r>
              <a:rPr lang="en-US" sz="2000" b="1" dirty="0" smtClean="0">
                <a:solidFill>
                  <a:srgbClr val="000099"/>
                </a:solidFill>
              </a:rPr>
              <a:t>A. </a:t>
            </a:r>
            <a:r>
              <a:rPr lang="en-US" sz="2000" b="1" dirty="0" err="1" smtClean="0">
                <a:solidFill>
                  <a:srgbClr val="000099"/>
                </a:solidFill>
              </a:rPr>
              <a:t>Dolgov</a:t>
            </a:r>
            <a:r>
              <a:rPr lang="en-US" sz="2000" b="1" dirty="0" smtClean="0">
                <a:solidFill>
                  <a:srgbClr val="000099"/>
                </a:solidFill>
              </a:rPr>
              <a:t>, E. </a:t>
            </a:r>
            <a:r>
              <a:rPr lang="en-US" sz="2000" b="1" dirty="0" err="1" smtClean="0">
                <a:solidFill>
                  <a:srgbClr val="000099"/>
                </a:solidFill>
              </a:rPr>
              <a:t>Grishnyaev</a:t>
            </a:r>
            <a:r>
              <a:rPr lang="en-US" sz="2000" b="1" dirty="0" smtClean="0">
                <a:solidFill>
                  <a:srgbClr val="000099"/>
                </a:solidFill>
              </a:rPr>
              <a:t>, V. </a:t>
            </a:r>
            <a:r>
              <a:rPr lang="en-US" sz="2000" b="1" dirty="0" err="1" smtClean="0">
                <a:solidFill>
                  <a:srgbClr val="000099"/>
                </a:solidFill>
              </a:rPr>
              <a:t>Nosov</a:t>
            </a:r>
            <a:r>
              <a:rPr lang="en-US" sz="2000" b="1" dirty="0" smtClean="0">
                <a:solidFill>
                  <a:srgbClr val="000099"/>
                </a:solidFill>
              </a:rPr>
              <a:t>, </a:t>
            </a:r>
            <a:r>
              <a:rPr lang="en-US" sz="2000" b="1" dirty="0">
                <a:solidFill>
                  <a:srgbClr val="000099"/>
                </a:solidFill>
              </a:rPr>
              <a:t> </a:t>
            </a:r>
            <a:endParaRPr lang="en-US" sz="2000" b="1" dirty="0" smtClean="0">
              <a:solidFill>
                <a:srgbClr val="000099"/>
              </a:solidFill>
            </a:endParaRPr>
          </a:p>
          <a:p>
            <a:pPr algn="ctr"/>
            <a:r>
              <a:rPr lang="en-US" sz="2000" b="1" u="sng" dirty="0" smtClean="0">
                <a:solidFill>
                  <a:srgbClr val="000099"/>
                </a:solidFill>
              </a:rPr>
              <a:t>V. Oleynikov</a:t>
            </a:r>
            <a:r>
              <a:rPr lang="en-US" altLang="he-IL" sz="2000" b="1" u="sng" dirty="0" smtClean="0">
                <a:solidFill>
                  <a:srgbClr val="000099"/>
                </a:solidFill>
              </a:rPr>
              <a:t> (speaker)</a:t>
            </a:r>
            <a:r>
              <a:rPr lang="en-US" sz="2000" b="1" dirty="0" smtClean="0">
                <a:solidFill>
                  <a:srgbClr val="000099"/>
                </a:solidFill>
              </a:rPr>
              <a:t>, S. </a:t>
            </a:r>
            <a:r>
              <a:rPr lang="en-US" sz="2000" b="1" dirty="0" err="1" smtClean="0">
                <a:solidFill>
                  <a:srgbClr val="000099"/>
                </a:solidFill>
              </a:rPr>
              <a:t>Polosatkin</a:t>
            </a:r>
            <a:r>
              <a:rPr lang="en-US" sz="2000" b="1" dirty="0" smtClean="0">
                <a:solidFill>
                  <a:srgbClr val="000099"/>
                </a:solidFill>
              </a:rPr>
              <a:t>, </a:t>
            </a:r>
            <a:r>
              <a:rPr lang="en-US" sz="2000" b="1" dirty="0" smtClean="0">
                <a:solidFill>
                  <a:srgbClr val="000099"/>
                </a:solidFill>
              </a:rPr>
              <a:t>L. </a:t>
            </a:r>
            <a:r>
              <a:rPr lang="en-US" sz="2000" b="1" dirty="0" err="1" smtClean="0">
                <a:solidFill>
                  <a:srgbClr val="000099"/>
                </a:solidFill>
              </a:rPr>
              <a:t>Shekhtman</a:t>
            </a:r>
            <a:r>
              <a:rPr lang="en-US" sz="2000" b="1" dirty="0" smtClean="0">
                <a:solidFill>
                  <a:srgbClr val="000099"/>
                </a:solidFill>
              </a:rPr>
              <a:t>, E. </a:t>
            </a:r>
            <a:r>
              <a:rPr lang="en-US" sz="2000" b="1" dirty="0" err="1" smtClean="0">
                <a:solidFill>
                  <a:srgbClr val="000099"/>
                </a:solidFill>
              </a:rPr>
              <a:t>Shemyakina</a:t>
            </a:r>
            <a:r>
              <a:rPr lang="en-US" sz="2000" b="1" dirty="0" smtClean="0">
                <a:solidFill>
                  <a:srgbClr val="000099"/>
                </a:solidFill>
              </a:rPr>
              <a:t>, A. </a:t>
            </a:r>
            <a:r>
              <a:rPr lang="en-US" sz="2000" b="1" dirty="0" err="1">
                <a:solidFill>
                  <a:srgbClr val="000099"/>
                </a:solidFill>
              </a:rPr>
              <a:t>Sokolov</a:t>
            </a:r>
            <a:endParaRPr lang="en-US" altLang="he-IL" sz="2000" b="1" baseline="30000" dirty="0">
              <a:solidFill>
                <a:srgbClr val="000099"/>
              </a:solidFill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-1" y="3177177"/>
            <a:ext cx="9144000" cy="64770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en-US" altLang="he-IL" sz="1800" i="1" dirty="0" err="1">
                <a:solidFill>
                  <a:srgbClr val="000099"/>
                </a:solidFill>
              </a:rPr>
              <a:t>Budker</a:t>
            </a:r>
            <a:r>
              <a:rPr lang="en-US" altLang="he-IL" sz="1800" i="1" dirty="0">
                <a:solidFill>
                  <a:srgbClr val="000099"/>
                </a:solidFill>
              </a:rPr>
              <a:t> Institute of Nuclear Physics (</a:t>
            </a:r>
            <a:r>
              <a:rPr lang="en-US" altLang="he-IL" sz="1800" i="1" dirty="0" err="1">
                <a:solidFill>
                  <a:srgbClr val="000099"/>
                </a:solidFill>
              </a:rPr>
              <a:t>Budker</a:t>
            </a:r>
            <a:r>
              <a:rPr lang="en-US" altLang="he-IL" sz="1800" i="1" dirty="0">
                <a:solidFill>
                  <a:srgbClr val="000099"/>
                </a:solidFill>
              </a:rPr>
              <a:t> INP), Novosibirsk, Russia</a:t>
            </a:r>
          </a:p>
          <a:p>
            <a:pPr algn="ctr"/>
            <a:r>
              <a:rPr lang="en-US" altLang="he-IL" sz="1800" i="1" dirty="0">
                <a:solidFill>
                  <a:srgbClr val="000099"/>
                </a:solidFill>
              </a:rPr>
              <a:t>Novosibirsk State University (NSU), Novosibirsk, Russia</a:t>
            </a:r>
          </a:p>
        </p:txBody>
      </p:sp>
    </p:spTree>
    <p:extLst>
      <p:ext uri="{BB962C8B-B14F-4D97-AF65-F5344CB8AC3E}">
        <p14:creationId xmlns:p14="http://schemas.microsoft.com/office/powerpoint/2010/main" val="186129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Measurement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of ionization 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yield: raw signals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29" y="3357724"/>
            <a:ext cx="4273258" cy="343945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82868"/>
            <a:ext cx="4455653" cy="5620735"/>
          </a:xfrm>
          <a:prstGeom prst="rect">
            <a:avLst/>
          </a:prstGeom>
        </p:spPr>
      </p:pic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4587729" y="661601"/>
            <a:ext cx="4572000" cy="2696123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The primary ionization charge in liquid </a:t>
            </a:r>
            <a:r>
              <a:rPr lang="en-US" sz="1800" b="1" dirty="0" err="1">
                <a:solidFill>
                  <a:srgbClr val="000099"/>
                </a:solidFill>
                <a:latin typeface="Comic Sans MS" pitchFamily="66" charset="0"/>
              </a:rPr>
              <a:t>Ar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 was produced by either 60 </a:t>
            </a:r>
            <a:r>
              <a:rPr lang="en-US" sz="1800" b="1" dirty="0" err="1">
                <a:solidFill>
                  <a:srgbClr val="000099"/>
                </a:solidFill>
                <a:latin typeface="Comic Sans MS" pitchFamily="66" charset="0"/>
              </a:rPr>
              <a:t>keV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 gamma from 241Am or 2.45 MeV neutron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from 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DD-generator.</a:t>
            </a:r>
          </a:p>
          <a:p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A typical </a:t>
            </a:r>
            <a:r>
              <a:rPr lang="en-US" sz="1800" b="1" dirty="0" err="1">
                <a:solidFill>
                  <a:srgbClr val="000099"/>
                </a:solidFill>
                <a:latin typeface="Comic Sans MS" pitchFamily="66" charset="0"/>
              </a:rPr>
              <a:t>oscillogram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with a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raw signal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and an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integral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spectrum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for Am isotope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.</a:t>
            </a:r>
          </a:p>
          <a:p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integral spectra for Am, neutron and background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runs.</a:t>
            </a:r>
            <a:endParaRPr lang="en-US" sz="1800" b="1" dirty="0">
              <a:solidFill>
                <a:srgbClr val="000099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86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28" y="800100"/>
            <a:ext cx="4273406" cy="361511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434" y="800100"/>
            <a:ext cx="4254797" cy="3539292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Measurement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of ionization 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yield: experimental and theoretical spectra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0" y="4413708"/>
            <a:ext cx="9144000" cy="2419124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To measure 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ionization yield we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subtracted 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background-run contribution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from 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neutron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run. After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this we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subtracted 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gamma-ray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contribution, resulting from a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radiative capture in surrounding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materials. Finally, 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pulse integral was normalized to that of 60 </a:t>
            </a:r>
            <a:r>
              <a:rPr lang="en-US" sz="1800" b="1" dirty="0" err="1">
                <a:solidFill>
                  <a:srgbClr val="000099"/>
                </a:solidFill>
                <a:latin typeface="Comic Sans MS" pitchFamily="66" charset="0"/>
              </a:rPr>
              <a:t>keV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 peak and we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found a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spectrum end-point in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units of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ne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.</a:t>
            </a:r>
            <a:endParaRPr lang="en-US" sz="1800" b="1" dirty="0">
              <a:solidFill>
                <a:srgbClr val="000099"/>
              </a:solidFill>
              <a:latin typeface="Comic Sans MS" pitchFamily="66" charset="0"/>
            </a:endParaRPr>
          </a:p>
          <a:p>
            <a:pPr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theoretical spectrum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was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convolved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with an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energy resolution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function.</a:t>
            </a:r>
          </a:p>
          <a:p>
            <a:pPr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The ionization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yield was calculated by dividing the end point of experimental spectrum to the theoretical one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.</a:t>
            </a:r>
            <a:endParaRPr lang="en-US" sz="1800" b="1" dirty="0">
              <a:solidFill>
                <a:srgbClr val="000099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87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Measurement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of ionization 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yield: results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5" y="934948"/>
            <a:ext cx="4158628" cy="3571402"/>
          </a:xfrm>
          <a:prstGeom prst="rect">
            <a:avLst/>
          </a:prstGeom>
        </p:spPr>
      </p:pic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4473575" y="1135530"/>
            <a:ext cx="4670425" cy="4154984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Ionization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yield: </a:t>
            </a:r>
          </a:p>
          <a:p>
            <a:pPr>
              <a:spcBef>
                <a:spcPct val="0"/>
              </a:spcBef>
              <a:buNone/>
            </a:pP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5.9 +- 0.8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and 7.4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+- 1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e-/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keV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at  0.56 and 0.62 kV/cm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A field dependence is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well described by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Jaffe model (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red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curve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).</a:t>
            </a:r>
          </a:p>
          <a:p>
            <a:pPr>
              <a:spcBef>
                <a:spcPct val="0"/>
              </a:spcBef>
              <a:buNone/>
            </a:pPr>
            <a:endParaRPr lang="en-US" altLang="ru-RU" sz="20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buNone/>
            </a:pP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A systematic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error is dominant and occurs because of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using liquid </a:t>
            </a:r>
            <a:r>
              <a:rPr lang="en-US" sz="2000" b="1" dirty="0" err="1" smtClean="0">
                <a:solidFill>
                  <a:srgbClr val="000099"/>
                </a:solidFill>
                <a:latin typeface="Comic Sans MS" pitchFamily="66" charset="0"/>
              </a:rPr>
              <a:t>Ar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ionization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yield of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electron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recoil for calibration.</a:t>
            </a:r>
            <a:endParaRPr lang="en-US" sz="2000" b="1" dirty="0">
              <a:solidFill>
                <a:srgbClr val="000099"/>
              </a:solidFill>
              <a:latin typeface="Comic Sans MS" pitchFamily="66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927" y="5153098"/>
            <a:ext cx="1255951" cy="18290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057" y="5525056"/>
            <a:ext cx="1701689" cy="45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5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 dirty="0" smtClean="0">
                <a:solidFill>
                  <a:srgbClr val="000099"/>
                </a:solidFill>
              </a:rPr>
              <a:t>Towards nuclear recoil selection using S1/S2 signals</a:t>
            </a:r>
            <a:endParaRPr lang="en-US" altLang="ru-RU" sz="2800" b="1" dirty="0">
              <a:solidFill>
                <a:srgbClr val="000099"/>
              </a:solidFill>
            </a:endParaRPr>
          </a:p>
        </p:txBody>
      </p:sp>
      <p:grpSp>
        <p:nvGrpSpPr>
          <p:cNvPr id="15" name="Группа 14"/>
          <p:cNvGrpSpPr/>
          <p:nvPr/>
        </p:nvGrpSpPr>
        <p:grpSpPr>
          <a:xfrm>
            <a:off x="1101337" y="998484"/>
            <a:ext cx="1983845" cy="2969704"/>
            <a:chOff x="109415" y="2119593"/>
            <a:chExt cx="1983845" cy="2969704"/>
          </a:xfrm>
        </p:grpSpPr>
        <p:sp>
          <p:nvSpPr>
            <p:cNvPr id="3" name="Rectangle 2 2"/>
            <p:cNvSpPr/>
            <p:nvPr/>
          </p:nvSpPr>
          <p:spPr>
            <a:xfrm>
              <a:off x="124210" y="2119593"/>
              <a:ext cx="1637881" cy="6430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109416" y="4446202"/>
              <a:ext cx="1637881" cy="6430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Овал 6"/>
            <p:cNvSpPr/>
            <p:nvPr/>
          </p:nvSpPr>
          <p:spPr>
            <a:xfrm>
              <a:off x="596760" y="3232746"/>
              <a:ext cx="663191" cy="6631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8" name="Прямая со стрелкой 17"/>
            <p:cNvCxnSpPr/>
            <p:nvPr/>
          </p:nvCxnSpPr>
          <p:spPr>
            <a:xfrm flipH="1">
              <a:off x="928353" y="3970312"/>
              <a:ext cx="2" cy="3587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/>
            <p:cNvCxnSpPr/>
            <p:nvPr/>
          </p:nvCxnSpPr>
          <p:spPr>
            <a:xfrm flipV="1">
              <a:off x="943151" y="2881186"/>
              <a:ext cx="0" cy="3204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Рисунок 2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522" y="3412106"/>
              <a:ext cx="545668" cy="211866"/>
            </a:xfrm>
            <a:prstGeom prst="rect">
              <a:avLst/>
            </a:prstGeom>
          </p:spPr>
        </p:pic>
        <p:pic>
          <p:nvPicPr>
            <p:cNvPr id="25" name="Рисунок 24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416" y="4051366"/>
              <a:ext cx="949569" cy="186102"/>
            </a:xfrm>
            <a:prstGeom prst="rect">
              <a:avLst/>
            </a:prstGeom>
          </p:spPr>
        </p:pic>
        <p:pic>
          <p:nvPicPr>
            <p:cNvPr id="28" name="Рисунок 2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691" y="2999894"/>
              <a:ext cx="949569" cy="186102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137661" y="2131593"/>
              <a:ext cx="17335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Two-phase CRAD</a:t>
              </a:r>
              <a:endParaRPr lang="ru-RU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9415" y="4602001"/>
              <a:ext cx="1637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BGO counter</a:t>
              </a:r>
              <a:endParaRPr lang="ru-RU" dirty="0"/>
            </a:p>
          </p:txBody>
        </p:sp>
      </p:grpSp>
      <p:grpSp>
        <p:nvGrpSpPr>
          <p:cNvPr id="2" name="Группа 1"/>
          <p:cNvGrpSpPr/>
          <p:nvPr/>
        </p:nvGrpSpPr>
        <p:grpSpPr>
          <a:xfrm>
            <a:off x="3746500" y="885794"/>
            <a:ext cx="4261339" cy="3292506"/>
            <a:chOff x="-125433" y="3046705"/>
            <a:chExt cx="4478527" cy="3156145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25433" y="3046705"/>
              <a:ext cx="4478527" cy="3156145"/>
            </a:xfrm>
            <a:prstGeom prst="rect">
              <a:avLst/>
            </a:prstGeom>
          </p:spPr>
        </p:pic>
        <p:sp>
          <p:nvSpPr>
            <p:cNvPr id="36" name="Прямоугольник 35"/>
            <p:cNvSpPr/>
            <p:nvPr/>
          </p:nvSpPr>
          <p:spPr>
            <a:xfrm>
              <a:off x="425509" y="3231077"/>
              <a:ext cx="22815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Trigger (BGO counter) </a:t>
              </a:r>
              <a:endParaRPr lang="ru-RU" dirty="0">
                <a:solidFill>
                  <a:srgbClr val="C00000"/>
                </a:solidFill>
              </a:endParaRPr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501211" y="5251155"/>
              <a:ext cx="5132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S1  </a:t>
              </a:r>
              <a:endParaRPr lang="ru-RU" dirty="0">
                <a:solidFill>
                  <a:srgbClr val="C00000"/>
                </a:solidFill>
              </a:endParaRPr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317533" y="5002675"/>
              <a:ext cx="5132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S2  </a:t>
              </a:r>
              <a:endParaRPr lang="ru-RU" dirty="0">
                <a:solidFill>
                  <a:srgbClr val="C00000"/>
                </a:solidFill>
              </a:endParaRPr>
            </a:p>
          </p:txBody>
        </p:sp>
      </p:grpSp>
      <p:sp>
        <p:nvSpPr>
          <p:cNvPr id="26" name="Rectangle 10"/>
          <p:cNvSpPr>
            <a:spLocks noChangeArrowheads="1"/>
          </p:cNvSpPr>
          <p:nvPr/>
        </p:nvSpPr>
        <p:spPr bwMode="auto">
          <a:xfrm>
            <a:off x="0" y="4178300"/>
            <a:ext cx="9144000" cy="2677656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Previously we used spectra subtraction to reject background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events, but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there is also opportunity to use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S2 /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S1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as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discriminator factor for nuclear and electron recoil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.</a:t>
            </a:r>
          </a:p>
          <a:p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We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irradiated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itchFamily="66" charset="0"/>
              </a:rPr>
              <a:t>Cryogenic </a:t>
            </a:r>
            <a:r>
              <a:rPr lang="en-US" altLang="ru-RU" sz="2000" b="1" dirty="0">
                <a:solidFill>
                  <a:srgbClr val="000099"/>
                </a:solidFill>
                <a:latin typeface="Comic Sans MS" pitchFamily="66" charset="0"/>
              </a:rPr>
              <a:t>Avalanche Detector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by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22Na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isotope, which produce two gamma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quanta. One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of them was detected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by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BGO counter and produced trigger and another one was detected by CRAD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.</a:t>
            </a:r>
          </a:p>
          <a:p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Unfortunately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, S1 signal is low, so we plan to install additional </a:t>
            </a:r>
            <a:r>
              <a:rPr lang="en-US" sz="2000" b="1" dirty="0" err="1">
                <a:solidFill>
                  <a:srgbClr val="000099"/>
                </a:solidFill>
                <a:latin typeface="Comic Sans MS" pitchFamily="66" charset="0"/>
              </a:rPr>
              <a:t>SiMP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 matrix on the detector bottom and improve light collection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243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7"/>
          <p:cNvGrpSpPr>
            <a:grpSpLocks/>
          </p:cNvGrpSpPr>
          <p:nvPr/>
        </p:nvGrpSpPr>
        <p:grpSpPr bwMode="auto">
          <a:xfrm>
            <a:off x="73576" y="1267808"/>
            <a:ext cx="4813734" cy="3325213"/>
            <a:chOff x="881018" y="1629671"/>
            <a:chExt cx="5274418" cy="3881686"/>
          </a:xfrm>
        </p:grpSpPr>
        <p:sp>
          <p:nvSpPr>
            <p:cNvPr id="7" name="Rectangle 4"/>
            <p:cNvSpPr/>
            <p:nvPr/>
          </p:nvSpPr>
          <p:spPr>
            <a:xfrm>
              <a:off x="3665048" y="2338519"/>
              <a:ext cx="1828507" cy="17332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 dirty="0">
                <a:solidFill>
                  <a:prstClr val="black"/>
                </a:solidFill>
              </a:endParaRPr>
            </a:p>
          </p:txBody>
        </p:sp>
        <p:sp>
          <p:nvSpPr>
            <p:cNvPr id="8" name="Oval 3"/>
            <p:cNvSpPr/>
            <p:nvPr/>
          </p:nvSpPr>
          <p:spPr>
            <a:xfrm>
              <a:off x="1260370" y="3936842"/>
              <a:ext cx="1079327" cy="107930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white"/>
                </a:solidFill>
              </a:endParaRPr>
            </a:p>
          </p:txBody>
        </p:sp>
        <p:sp>
          <p:nvSpPr>
            <p:cNvPr id="9" name="Oval 5"/>
            <p:cNvSpPr/>
            <p:nvPr/>
          </p:nvSpPr>
          <p:spPr>
            <a:xfrm>
              <a:off x="3203159" y="1776646"/>
              <a:ext cx="2736412" cy="280777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white"/>
                </a:solidFill>
              </a:endParaRPr>
            </a:p>
          </p:txBody>
        </p:sp>
        <p:sp>
          <p:nvSpPr>
            <p:cNvPr id="10" name="Oval 6"/>
            <p:cNvSpPr/>
            <p:nvPr/>
          </p:nvSpPr>
          <p:spPr>
            <a:xfrm>
              <a:off x="1692101" y="4368564"/>
              <a:ext cx="215865" cy="2158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white"/>
                </a:solidFill>
              </a:endParaRPr>
            </a:p>
          </p:txBody>
        </p:sp>
        <p:cxnSp>
          <p:nvCxnSpPr>
            <p:cNvPr id="11" name="Straight Connector 11"/>
            <p:cNvCxnSpPr>
              <a:stCxn id="10" idx="7"/>
            </p:cNvCxnSpPr>
            <p:nvPr/>
          </p:nvCxnSpPr>
          <p:spPr>
            <a:xfrm flipV="1">
              <a:off x="1876222" y="3071812"/>
              <a:ext cx="2336426" cy="1328496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4"/>
            <p:cNvCxnSpPr/>
            <p:nvPr/>
          </p:nvCxnSpPr>
          <p:spPr>
            <a:xfrm>
              <a:off x="4212647" y="3071812"/>
              <a:ext cx="5031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5"/>
            <p:cNvCxnSpPr/>
            <p:nvPr/>
          </p:nvCxnSpPr>
          <p:spPr>
            <a:xfrm>
              <a:off x="4715805" y="3071812"/>
              <a:ext cx="1080914" cy="936455"/>
            </a:xfrm>
            <a:prstGeom prst="line">
              <a:avLst/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Pie 18"/>
            <p:cNvSpPr/>
            <p:nvPr/>
          </p:nvSpPr>
          <p:spPr>
            <a:xfrm>
              <a:off x="4106302" y="2963881"/>
              <a:ext cx="215865" cy="215861"/>
            </a:xfrm>
            <a:prstGeom prst="pie">
              <a:avLst>
                <a:gd name="adj1" fmla="val 21539387"/>
                <a:gd name="adj2" fmla="val 9087147"/>
              </a:avLst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black"/>
                </a:solidFill>
              </a:endParaRPr>
            </a:p>
          </p:txBody>
        </p:sp>
        <p:sp>
          <p:nvSpPr>
            <p:cNvPr id="15" name="Explosion 1 19"/>
            <p:cNvSpPr/>
            <p:nvPr/>
          </p:nvSpPr>
          <p:spPr>
            <a:xfrm>
              <a:off x="4155506" y="3016259"/>
              <a:ext cx="101584" cy="114279"/>
            </a:xfrm>
            <a:prstGeom prst="irregularSeal1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white"/>
                </a:solidFill>
              </a:endParaRPr>
            </a:p>
          </p:txBody>
        </p:sp>
        <p:sp>
          <p:nvSpPr>
            <p:cNvPr id="16" name="Explosion 1 20"/>
            <p:cNvSpPr/>
            <p:nvPr/>
          </p:nvSpPr>
          <p:spPr>
            <a:xfrm>
              <a:off x="4669774" y="3003561"/>
              <a:ext cx="101584" cy="114279"/>
            </a:xfrm>
            <a:prstGeom prst="irregularSeal1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white"/>
                </a:solidFill>
              </a:endParaRPr>
            </a:p>
          </p:txBody>
        </p:sp>
        <p:sp>
          <p:nvSpPr>
            <p:cNvPr id="17" name="TextBox 22"/>
            <p:cNvSpPr txBox="1">
              <a:spLocks noChangeArrowheads="1"/>
            </p:cNvSpPr>
            <p:nvPr/>
          </p:nvSpPr>
          <p:spPr bwMode="auto">
            <a:xfrm>
              <a:off x="4070639" y="4020558"/>
              <a:ext cx="700720" cy="369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ru-RU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10</a:t>
              </a:r>
              <a:r>
                <a:rPr lang="en-US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cm</a:t>
              </a:r>
              <a:endParaRPr lang="ru-RU" altLang="ru-RU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" name="TextBox 23"/>
            <p:cNvSpPr txBox="1">
              <a:spLocks noChangeArrowheads="1"/>
            </p:cNvSpPr>
            <p:nvPr/>
          </p:nvSpPr>
          <p:spPr bwMode="auto">
            <a:xfrm>
              <a:off x="2288162" y="3668605"/>
              <a:ext cx="306339" cy="3698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n</a:t>
              </a:r>
              <a:endParaRPr lang="ru-RU" altLang="ru-RU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" name="TextBox 24"/>
            <p:cNvSpPr txBox="1">
              <a:spLocks noChangeArrowheads="1"/>
            </p:cNvSpPr>
            <p:nvPr/>
          </p:nvSpPr>
          <p:spPr bwMode="auto">
            <a:xfrm>
              <a:off x="4120587" y="3060701"/>
              <a:ext cx="317449" cy="368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l-GR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α</a:t>
              </a:r>
              <a:endParaRPr lang="ru-RU" altLang="ru-RU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" name="TextBox 25"/>
            <p:cNvSpPr txBox="1">
              <a:spLocks noChangeArrowheads="1"/>
            </p:cNvSpPr>
            <p:nvPr/>
          </p:nvSpPr>
          <p:spPr bwMode="auto">
            <a:xfrm>
              <a:off x="881018" y="5141537"/>
              <a:ext cx="2322141" cy="3698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D-D neutron generator</a:t>
              </a:r>
              <a:endParaRPr lang="ru-RU" altLang="ru-RU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" name="TextBox 26"/>
            <p:cNvSpPr txBox="1">
              <a:spLocks noChangeArrowheads="1"/>
            </p:cNvSpPr>
            <p:nvPr/>
          </p:nvSpPr>
          <p:spPr bwMode="auto">
            <a:xfrm>
              <a:off x="4636839" y="2365302"/>
              <a:ext cx="1238847" cy="1084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ru-RU" sz="1800" dirty="0" err="1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SiPM</a:t>
              </a:r>
              <a:r>
                <a:rPr lang="en-US" altLang="ru-RU" sz="1800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matrix</a:t>
              </a:r>
              <a:endParaRPr lang="ru-RU" altLang="ru-RU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TextBox 27"/>
            <p:cNvSpPr txBox="1">
              <a:spLocks noChangeArrowheads="1"/>
            </p:cNvSpPr>
            <p:nvPr/>
          </p:nvSpPr>
          <p:spPr bwMode="auto">
            <a:xfrm>
              <a:off x="5849098" y="4038424"/>
              <a:ext cx="306338" cy="369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ru-RU" sz="1800">
                  <a:solidFill>
                    <a:srgbClr val="000000"/>
                  </a:solidFill>
                  <a:latin typeface="Calibri" panose="020F0502020204030204" pitchFamily="34" charset="0"/>
                </a:rPr>
                <a:t>n</a:t>
              </a:r>
              <a:endParaRPr lang="ru-RU" altLang="ru-RU" sz="18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" name="TextBox 30"/>
            <p:cNvSpPr txBox="1">
              <a:spLocks noChangeArrowheads="1"/>
            </p:cNvSpPr>
            <p:nvPr/>
          </p:nvSpPr>
          <p:spPr bwMode="auto">
            <a:xfrm>
              <a:off x="2895978" y="1629671"/>
              <a:ext cx="1862237" cy="654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Cryostat</a:t>
              </a:r>
              <a:endParaRPr lang="ru-RU" altLang="ru-RU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75" y="3763963"/>
            <a:ext cx="4048125" cy="30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 dirty="0">
                <a:solidFill>
                  <a:srgbClr val="000099"/>
                </a:solidFill>
              </a:rPr>
              <a:t>Neutron double-scattering concept</a:t>
            </a:r>
            <a:r>
              <a:rPr lang="ru-RU" altLang="ru-RU" sz="2800" b="1" dirty="0">
                <a:solidFill>
                  <a:srgbClr val="000099"/>
                </a:solidFill>
              </a:rPr>
              <a:t> </a:t>
            </a:r>
            <a:r>
              <a:rPr lang="en-US" altLang="ru-RU" sz="2800" b="1" dirty="0">
                <a:solidFill>
                  <a:srgbClr val="000099"/>
                </a:solidFill>
              </a:rPr>
              <a:t>for </a:t>
            </a:r>
            <a:r>
              <a:rPr lang="en-US" altLang="ru-RU" sz="2800" b="1" dirty="0" smtClean="0">
                <a:solidFill>
                  <a:srgbClr val="000099"/>
                </a:solidFill>
              </a:rPr>
              <a:t>low-energy </a:t>
            </a:r>
            <a:r>
              <a:rPr lang="en-US" altLang="ru-RU" sz="2800" b="1" dirty="0">
                <a:solidFill>
                  <a:srgbClr val="000099"/>
                </a:solidFill>
              </a:rPr>
              <a:t>calibration </a:t>
            </a:r>
            <a:r>
              <a:rPr lang="en-US" altLang="ru-RU" sz="2800" b="1" dirty="0" smtClean="0">
                <a:solidFill>
                  <a:srgbClr val="000099"/>
                </a:solidFill>
              </a:rPr>
              <a:t>in </a:t>
            </a:r>
            <a:r>
              <a:rPr lang="en-US" altLang="ru-RU" sz="2800" b="1" dirty="0" err="1" smtClean="0">
                <a:solidFill>
                  <a:srgbClr val="000099"/>
                </a:solidFill>
              </a:rPr>
              <a:t>LAr</a:t>
            </a:r>
            <a:endParaRPr lang="en-US" altLang="ru-RU" sz="2800" b="1" dirty="0">
              <a:solidFill>
                <a:srgbClr val="000099"/>
              </a:solidFill>
            </a:endParaRPr>
          </a:p>
        </p:txBody>
      </p:sp>
      <p:sp>
        <p:nvSpPr>
          <p:cNvPr id="26" name="Rectangle 12"/>
          <p:cNvSpPr>
            <a:spLocks noChangeArrowheads="1"/>
          </p:cNvSpPr>
          <p:nvPr/>
        </p:nvSpPr>
        <p:spPr bwMode="auto">
          <a:xfrm>
            <a:off x="0" y="5389473"/>
            <a:ext cx="5032375" cy="1200329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r>
              <a:rPr lang="en-US" altLang="ru-RU" sz="1800" b="1" dirty="0">
                <a:solidFill>
                  <a:srgbClr val="000099"/>
                </a:solidFill>
                <a:sym typeface="System"/>
              </a:rPr>
              <a:t>Having high spatial </a:t>
            </a:r>
            <a:r>
              <a:rPr lang="en-US" altLang="ru-RU" sz="1800" b="1" dirty="0" smtClean="0">
                <a:solidFill>
                  <a:srgbClr val="000099"/>
                </a:solidFill>
                <a:sym typeface="System"/>
              </a:rPr>
              <a:t>resolution, </a:t>
            </a:r>
            <a:r>
              <a:rPr lang="en-US" altLang="ru-RU" sz="1800" b="1" dirty="0">
                <a:solidFill>
                  <a:srgbClr val="000099"/>
                </a:solidFill>
                <a:sym typeface="System"/>
              </a:rPr>
              <a:t>of 1 mm, </a:t>
            </a:r>
            <a:r>
              <a:rPr lang="en-US" altLang="ru-RU" sz="1800" b="1" dirty="0" smtClean="0">
                <a:solidFill>
                  <a:srgbClr val="000099"/>
                </a:solidFill>
                <a:sym typeface="System"/>
              </a:rPr>
              <a:t>we expect reaching </a:t>
            </a:r>
            <a:r>
              <a:rPr lang="en-US" altLang="ru-RU" sz="1800" b="1" dirty="0">
                <a:solidFill>
                  <a:srgbClr val="000099"/>
                </a:solidFill>
                <a:sym typeface="System"/>
              </a:rPr>
              <a:t>accuracy  of about 2</a:t>
            </a:r>
            <a:r>
              <a:rPr lang="en-US" altLang="ru-RU" sz="1800" b="1" baseline="30000" dirty="0">
                <a:solidFill>
                  <a:srgbClr val="000099"/>
                </a:solidFill>
                <a:sym typeface="System"/>
              </a:rPr>
              <a:t>o</a:t>
            </a:r>
            <a:r>
              <a:rPr lang="en-US" altLang="ru-RU" sz="1800" b="1" dirty="0">
                <a:solidFill>
                  <a:srgbClr val="000099"/>
                </a:solidFill>
                <a:sym typeface="System"/>
              </a:rPr>
              <a:t> in scattering angle, corresponding to nuclear recoil energy as low as a few </a:t>
            </a:r>
            <a:r>
              <a:rPr lang="en-US" altLang="ru-RU" sz="1800" b="1" dirty="0" err="1" smtClean="0">
                <a:solidFill>
                  <a:srgbClr val="000099"/>
                </a:solidFill>
                <a:sym typeface="System"/>
              </a:rPr>
              <a:t>keV</a:t>
            </a:r>
            <a:r>
              <a:rPr lang="en-US" altLang="ru-RU" sz="1800" b="1" dirty="0" smtClean="0">
                <a:solidFill>
                  <a:srgbClr val="000099"/>
                </a:solidFill>
                <a:sym typeface="System"/>
              </a:rPr>
              <a:t>.</a:t>
            </a:r>
            <a:endParaRPr lang="en-US" altLang="ru-RU" sz="1800" b="1" dirty="0">
              <a:solidFill>
                <a:srgbClr val="000099"/>
              </a:solidFill>
              <a:sym typeface="System"/>
            </a:endParaRPr>
          </a:p>
        </p:txBody>
      </p:sp>
      <p:sp>
        <p:nvSpPr>
          <p:cNvPr id="28" name="Rectangle 12"/>
          <p:cNvSpPr>
            <a:spLocks noChangeArrowheads="1"/>
          </p:cNvSpPr>
          <p:nvPr/>
        </p:nvSpPr>
        <p:spPr bwMode="auto">
          <a:xfrm>
            <a:off x="5478344" y="1060832"/>
            <a:ext cx="3566789" cy="1477328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r>
              <a:rPr lang="en-US" sz="1800" b="1" dirty="0" smtClean="0">
                <a:solidFill>
                  <a:srgbClr val="000099"/>
                </a:solidFill>
              </a:rPr>
              <a:t>The double-scattering concept has been recently realized in </a:t>
            </a:r>
            <a:r>
              <a:rPr lang="en-US" sz="1800" b="1" dirty="0" err="1" smtClean="0">
                <a:solidFill>
                  <a:srgbClr val="000099"/>
                </a:solidFill>
              </a:rPr>
              <a:t>LXe</a:t>
            </a:r>
            <a:r>
              <a:rPr lang="en-US" sz="1800" b="1" dirty="0" smtClean="0">
                <a:solidFill>
                  <a:srgbClr val="000099"/>
                </a:solidFill>
              </a:rPr>
              <a:t> in LUX experiment [arXiv:1608.05381]</a:t>
            </a:r>
            <a:endParaRPr lang="en-US" altLang="ru-RU" sz="1800" b="1" dirty="0">
              <a:solidFill>
                <a:srgbClr val="000099"/>
              </a:solidFill>
              <a:sym typeface="System"/>
            </a:endParaRPr>
          </a:p>
        </p:txBody>
      </p:sp>
      <p:sp>
        <p:nvSpPr>
          <p:cNvPr id="27" name="Rectangle 12"/>
          <p:cNvSpPr>
            <a:spLocks noChangeArrowheads="1"/>
          </p:cNvSpPr>
          <p:nvPr/>
        </p:nvSpPr>
        <p:spPr bwMode="auto">
          <a:xfrm>
            <a:off x="5478344" y="2811564"/>
            <a:ext cx="3566789" cy="92333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r>
              <a:rPr lang="en-US" sz="1800" b="1" dirty="0" smtClean="0">
                <a:solidFill>
                  <a:srgbClr val="000099"/>
                </a:solidFill>
              </a:rPr>
              <a:t>Recoil </a:t>
            </a:r>
            <a:r>
              <a:rPr lang="en-US" sz="1800" b="1" dirty="0">
                <a:solidFill>
                  <a:srgbClr val="000099"/>
                </a:solidFill>
              </a:rPr>
              <a:t>energy dependence as a function of the neutron scattering angle</a:t>
            </a:r>
            <a:endParaRPr lang="en-US" altLang="ru-RU" sz="1800" b="1" dirty="0">
              <a:solidFill>
                <a:srgbClr val="000099"/>
              </a:solidFill>
              <a:sym typeface="System"/>
            </a:endParaRPr>
          </a:p>
        </p:txBody>
      </p:sp>
    </p:spTree>
    <p:extLst>
      <p:ext uri="{BB962C8B-B14F-4D97-AF65-F5344CB8AC3E}">
        <p14:creationId xmlns:p14="http://schemas.microsoft.com/office/powerpoint/2010/main" val="101847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3600" b="1">
                <a:solidFill>
                  <a:srgbClr val="000099"/>
                </a:solidFill>
                <a:latin typeface="Comic Sans MS" panose="030F0702030302020204" pitchFamily="66" charset="0"/>
              </a:rPr>
              <a:t>Summary</a:t>
            </a:r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130628" y="928650"/>
            <a:ext cx="8902839" cy="4401205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endParaRPr lang="en-US" altLang="ru-RU" sz="20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-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We have measured the ionization yields of nuclear recoils in liquid 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Ar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using neutron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scattering technique,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in new ranges of energies and electric fields.</a:t>
            </a:r>
            <a:endParaRPr lang="en-US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endParaRPr lang="en-US" altLang="ru-RU" sz="20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-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Neutron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double-scattering technique, for low-energy calibration of liquid 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Ar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dark matter detectors, is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being developed in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our lab.</a:t>
            </a: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- We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continue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to study proportional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electroluminescence in two-phase Ar.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In particular, we are trying to resolve the problem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of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doping 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Ar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with 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Xe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and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N2 in the two-phase mode. 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-</a:t>
            </a:r>
            <a:r>
              <a:rPr lang="en-US" altLang="ru-RU" sz="2000" b="1" dirty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itchFamily="66" charset="0"/>
              </a:rPr>
              <a:t>These studies are conducted in the frame of R&amp;D program for the 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itchFamily="66" charset="0"/>
              </a:rPr>
              <a:t>DarkSide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itchFamily="66" charset="0"/>
              </a:rPr>
              <a:t> dark matter search experiment.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91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36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Backup slides</a:t>
            </a:r>
            <a:endParaRPr lang="en-US" altLang="ru-RU" sz="36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27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ru-RU" sz="2800" b="1" dirty="0" err="1">
                <a:solidFill>
                  <a:srgbClr val="10109F"/>
                </a:solidFill>
              </a:rPr>
              <a:t>Photon</a:t>
            </a:r>
            <a:r>
              <a:rPr lang="ru-RU" sz="2800" b="1" dirty="0">
                <a:solidFill>
                  <a:srgbClr val="10109F"/>
                </a:solidFill>
              </a:rPr>
              <a:t> </a:t>
            </a:r>
            <a:r>
              <a:rPr lang="ru-RU" sz="2800" b="1" dirty="0" err="1">
                <a:solidFill>
                  <a:srgbClr val="10109F"/>
                </a:solidFill>
              </a:rPr>
              <a:t>emission</a:t>
            </a:r>
            <a:r>
              <a:rPr lang="ru-RU" sz="2800" b="1" dirty="0">
                <a:solidFill>
                  <a:srgbClr val="10109F"/>
                </a:solidFill>
              </a:rPr>
              <a:t> </a:t>
            </a:r>
            <a:r>
              <a:rPr lang="ru-RU" sz="2800" b="1" dirty="0" err="1">
                <a:solidFill>
                  <a:srgbClr val="10109F"/>
                </a:solidFill>
              </a:rPr>
              <a:t>and</a:t>
            </a:r>
            <a:r>
              <a:rPr lang="ru-RU" sz="2800" b="1" dirty="0">
                <a:solidFill>
                  <a:srgbClr val="10109F"/>
                </a:solidFill>
              </a:rPr>
              <a:t> </a:t>
            </a:r>
            <a:r>
              <a:rPr lang="ru-RU" sz="2800" b="1" dirty="0" err="1">
                <a:solidFill>
                  <a:srgbClr val="10109F"/>
                </a:solidFill>
              </a:rPr>
              <a:t>atomic</a:t>
            </a:r>
            <a:r>
              <a:rPr lang="ru-RU" sz="2800" b="1" dirty="0">
                <a:solidFill>
                  <a:srgbClr val="10109F"/>
                </a:solidFill>
              </a:rPr>
              <a:t> </a:t>
            </a:r>
            <a:r>
              <a:rPr lang="ru-RU" sz="2800" b="1" dirty="0" err="1">
                <a:solidFill>
                  <a:srgbClr val="10109F"/>
                </a:solidFill>
              </a:rPr>
              <a:t>collision</a:t>
            </a:r>
            <a:r>
              <a:rPr lang="ru-RU" sz="2800" b="1" dirty="0">
                <a:solidFill>
                  <a:srgbClr val="10109F"/>
                </a:solidFill>
              </a:rPr>
              <a:t> </a:t>
            </a:r>
            <a:r>
              <a:rPr lang="ru-RU" sz="2800" b="1" dirty="0" err="1">
                <a:solidFill>
                  <a:srgbClr val="10109F"/>
                </a:solidFill>
              </a:rPr>
              <a:t>processes</a:t>
            </a:r>
            <a:r>
              <a:rPr lang="ru-RU" sz="2800" b="1" dirty="0">
                <a:solidFill>
                  <a:srgbClr val="10109F"/>
                </a:solidFill>
              </a:rPr>
              <a:t> </a:t>
            </a:r>
            <a:r>
              <a:rPr lang="ru-RU" sz="2800" b="1" dirty="0" err="1">
                <a:solidFill>
                  <a:srgbClr val="10109F"/>
                </a:solidFill>
              </a:rPr>
              <a:t>in</a:t>
            </a:r>
            <a:r>
              <a:rPr lang="ru-RU" sz="2800" b="1" dirty="0">
                <a:solidFill>
                  <a:srgbClr val="10109F"/>
                </a:solidFill>
              </a:rPr>
              <a:t> </a:t>
            </a:r>
            <a:r>
              <a:rPr lang="ru-RU" sz="2800" b="1" dirty="0" err="1" smtClean="0">
                <a:solidFill>
                  <a:srgbClr val="10109F"/>
                </a:solidFill>
              </a:rPr>
              <a:t>two-phase</a:t>
            </a:r>
            <a:r>
              <a:rPr lang="en-US" sz="2800" b="1" dirty="0" smtClean="0">
                <a:solidFill>
                  <a:srgbClr val="10109F"/>
                </a:solidFill>
              </a:rPr>
              <a:t> </a:t>
            </a:r>
            <a:r>
              <a:rPr lang="ru-RU" sz="2800" b="1" dirty="0" err="1">
                <a:solidFill>
                  <a:srgbClr val="10109F"/>
                </a:solidFill>
              </a:rPr>
              <a:t>argon</a:t>
            </a:r>
            <a:r>
              <a:rPr lang="ru-RU" sz="2800" b="1" dirty="0">
                <a:solidFill>
                  <a:srgbClr val="10109F"/>
                </a:solidFill>
              </a:rPr>
              <a:t> </a:t>
            </a:r>
            <a:r>
              <a:rPr lang="ru-RU" sz="2800" b="1" dirty="0" err="1">
                <a:solidFill>
                  <a:srgbClr val="10109F"/>
                </a:solidFill>
              </a:rPr>
              <a:t>doped</a:t>
            </a:r>
            <a:r>
              <a:rPr lang="ru-RU" sz="2800" b="1" dirty="0">
                <a:solidFill>
                  <a:srgbClr val="10109F"/>
                </a:solidFill>
              </a:rPr>
              <a:t> </a:t>
            </a:r>
            <a:r>
              <a:rPr lang="ru-RU" sz="2800" b="1" dirty="0" err="1">
                <a:solidFill>
                  <a:srgbClr val="10109F"/>
                </a:solidFill>
              </a:rPr>
              <a:t>with</a:t>
            </a:r>
            <a:r>
              <a:rPr lang="ru-RU" sz="2800" b="1" dirty="0">
                <a:solidFill>
                  <a:srgbClr val="10109F"/>
                </a:solidFill>
              </a:rPr>
              <a:t> </a:t>
            </a:r>
            <a:r>
              <a:rPr lang="ru-RU" sz="2800" b="1" dirty="0" err="1">
                <a:solidFill>
                  <a:srgbClr val="10109F"/>
                </a:solidFill>
              </a:rPr>
              <a:t>xenon</a:t>
            </a:r>
            <a:r>
              <a:rPr lang="ru-RU" sz="2800" b="1" dirty="0">
                <a:solidFill>
                  <a:srgbClr val="10109F"/>
                </a:solidFill>
              </a:rPr>
              <a:t> </a:t>
            </a:r>
            <a:r>
              <a:rPr lang="ru-RU" sz="2800" b="1" dirty="0" err="1">
                <a:solidFill>
                  <a:srgbClr val="10109F"/>
                </a:solidFill>
              </a:rPr>
              <a:t>and</a:t>
            </a:r>
            <a:r>
              <a:rPr lang="ru-RU" sz="2800" b="1" dirty="0">
                <a:solidFill>
                  <a:srgbClr val="10109F"/>
                </a:solidFill>
              </a:rPr>
              <a:t> </a:t>
            </a:r>
            <a:r>
              <a:rPr lang="ru-RU" sz="2800" b="1" dirty="0" err="1" smtClean="0">
                <a:solidFill>
                  <a:srgbClr val="10109F"/>
                </a:solidFill>
              </a:rPr>
              <a:t>nitrogen</a:t>
            </a:r>
            <a:endParaRPr lang="ru-RU" sz="2800" b="1" dirty="0">
              <a:solidFill>
                <a:srgbClr val="10109F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1110685"/>
            <a:ext cx="90932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–</a:t>
            </a:r>
            <a:r>
              <a:rPr lang="ru-RU" dirty="0" err="1"/>
              <a:t>We</a:t>
            </a:r>
            <a:r>
              <a:rPr lang="ru-RU" dirty="0"/>
              <a:t> </a:t>
            </a:r>
            <a:r>
              <a:rPr lang="ru-RU" dirty="0" err="1"/>
              <a:t>present</a:t>
            </a:r>
            <a:r>
              <a:rPr lang="ru-RU" dirty="0"/>
              <a:t> a </a:t>
            </a:r>
            <a:r>
              <a:rPr lang="ru-RU" dirty="0" err="1"/>
              <a:t>comprehensive</a:t>
            </a:r>
            <a:r>
              <a:rPr lang="ru-RU" dirty="0"/>
              <a:t> </a:t>
            </a:r>
            <a:r>
              <a:rPr lang="ru-RU" dirty="0" err="1"/>
              <a:t>analysis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photon</a:t>
            </a:r>
            <a:r>
              <a:rPr lang="ru-RU" dirty="0"/>
              <a:t> </a:t>
            </a:r>
            <a:r>
              <a:rPr lang="ru-RU" dirty="0" err="1"/>
              <a:t>emission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atomic</a:t>
            </a:r>
            <a:r>
              <a:rPr lang="ru-RU" dirty="0"/>
              <a:t> </a:t>
            </a:r>
            <a:r>
              <a:rPr lang="ru-RU" dirty="0" err="1"/>
              <a:t>collision</a:t>
            </a:r>
            <a:r>
              <a:rPr lang="ru-RU" dirty="0"/>
              <a:t> </a:t>
            </a:r>
            <a:r>
              <a:rPr lang="ru-RU" dirty="0" err="1" smtClean="0"/>
              <a:t>processes</a:t>
            </a:r>
            <a:r>
              <a:rPr lang="en-US" dirty="0" smtClean="0"/>
              <a:t> </a:t>
            </a:r>
            <a:endParaRPr lang="ru-RU" dirty="0"/>
          </a:p>
          <a:p>
            <a:r>
              <a:rPr lang="ru-RU" dirty="0" err="1"/>
              <a:t>in</a:t>
            </a:r>
            <a:r>
              <a:rPr lang="ru-RU" dirty="0"/>
              <a:t> </a:t>
            </a:r>
            <a:r>
              <a:rPr lang="ru-RU" dirty="0" err="1"/>
              <a:t>two-phase</a:t>
            </a:r>
            <a:r>
              <a:rPr lang="ru-RU" dirty="0"/>
              <a:t> </a:t>
            </a:r>
            <a:r>
              <a:rPr lang="ru-RU" dirty="0" err="1"/>
              <a:t>argon</a:t>
            </a:r>
            <a:r>
              <a:rPr lang="ru-RU" dirty="0"/>
              <a:t> </a:t>
            </a:r>
            <a:r>
              <a:rPr lang="ru-RU" dirty="0" err="1"/>
              <a:t>doped</a:t>
            </a:r>
            <a:r>
              <a:rPr lang="ru-RU" dirty="0"/>
              <a:t> </a:t>
            </a:r>
            <a:r>
              <a:rPr lang="ru-RU" dirty="0" err="1"/>
              <a:t>with</a:t>
            </a:r>
            <a:r>
              <a:rPr lang="ru-RU" dirty="0"/>
              <a:t> </a:t>
            </a:r>
            <a:r>
              <a:rPr lang="ru-RU" dirty="0" err="1"/>
              <a:t>xenon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nitrogen</a:t>
            </a:r>
            <a:r>
              <a:rPr lang="ru-RU" dirty="0"/>
              <a:t>.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dopants</a:t>
            </a:r>
            <a:r>
              <a:rPr lang="ru-RU" dirty="0"/>
              <a:t> </a:t>
            </a:r>
            <a:r>
              <a:rPr lang="ru-RU" dirty="0" err="1"/>
              <a:t>are</a:t>
            </a:r>
            <a:r>
              <a:rPr lang="ru-RU" dirty="0"/>
              <a:t> </a:t>
            </a:r>
            <a:r>
              <a:rPr lang="ru-RU" dirty="0" err="1"/>
              <a:t>aimed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convert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smtClean="0"/>
              <a:t>VUV</a:t>
            </a:r>
            <a:r>
              <a:rPr lang="en-US" dirty="0" smtClean="0"/>
              <a:t> </a:t>
            </a:r>
            <a:endParaRPr lang="ru-RU" dirty="0"/>
          </a:p>
          <a:p>
            <a:r>
              <a:rPr lang="ru-RU" dirty="0" err="1"/>
              <a:t>emission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pure</a:t>
            </a:r>
            <a:r>
              <a:rPr lang="ru-RU" dirty="0"/>
              <a:t> </a:t>
            </a:r>
            <a:r>
              <a:rPr lang="ru-RU" dirty="0" err="1"/>
              <a:t>Ar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UV </a:t>
            </a:r>
            <a:r>
              <a:rPr lang="ru-RU" dirty="0" err="1"/>
              <a:t>emission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Xe</a:t>
            </a:r>
            <a:r>
              <a:rPr lang="ru-RU" dirty="0"/>
              <a:t> </a:t>
            </a:r>
            <a:r>
              <a:rPr lang="ru-RU" dirty="0" err="1"/>
              <a:t>dopant</a:t>
            </a:r>
            <a:r>
              <a:rPr lang="ru-RU" dirty="0"/>
              <a:t> </a:t>
            </a:r>
            <a:r>
              <a:rPr lang="ru-RU" dirty="0" err="1"/>
              <a:t>in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liquid</a:t>
            </a:r>
            <a:r>
              <a:rPr lang="ru-RU" dirty="0"/>
              <a:t> </a:t>
            </a:r>
            <a:r>
              <a:rPr lang="ru-RU" dirty="0" err="1"/>
              <a:t>phase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 smtClean="0"/>
              <a:t>near</a:t>
            </a:r>
            <a:r>
              <a:rPr lang="en-US" dirty="0" smtClean="0"/>
              <a:t> </a:t>
            </a:r>
            <a:endParaRPr lang="ru-RU" dirty="0"/>
          </a:p>
          <a:p>
            <a:r>
              <a:rPr lang="ru-RU" dirty="0"/>
              <a:t>UV </a:t>
            </a:r>
            <a:r>
              <a:rPr lang="ru-RU" dirty="0" err="1"/>
              <a:t>emission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N2 </a:t>
            </a:r>
            <a:r>
              <a:rPr lang="ru-RU" dirty="0" err="1"/>
              <a:t>dopant</a:t>
            </a:r>
            <a:r>
              <a:rPr lang="ru-RU" dirty="0"/>
              <a:t> </a:t>
            </a:r>
            <a:r>
              <a:rPr lang="ru-RU" dirty="0" err="1"/>
              <a:t>in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gas</a:t>
            </a:r>
            <a:r>
              <a:rPr lang="ru-RU" dirty="0"/>
              <a:t> </a:t>
            </a:r>
            <a:r>
              <a:rPr lang="ru-RU" dirty="0" err="1"/>
              <a:t>phase</a:t>
            </a:r>
            <a:r>
              <a:rPr lang="ru-RU" dirty="0"/>
              <a:t>. </a:t>
            </a:r>
            <a:r>
              <a:rPr lang="ru-RU" dirty="0" err="1"/>
              <a:t>Such</a:t>
            </a:r>
            <a:r>
              <a:rPr lang="ru-RU" dirty="0"/>
              <a:t> a </a:t>
            </a:r>
            <a:r>
              <a:rPr lang="ru-RU" dirty="0" err="1"/>
              <a:t>mixture</a:t>
            </a:r>
            <a:r>
              <a:rPr lang="ru-RU" dirty="0"/>
              <a:t> </a:t>
            </a:r>
            <a:r>
              <a:rPr lang="ru-RU" dirty="0" err="1"/>
              <a:t>is</a:t>
            </a:r>
            <a:r>
              <a:rPr lang="ru-RU" dirty="0"/>
              <a:t> </a:t>
            </a:r>
            <a:r>
              <a:rPr lang="ru-RU" dirty="0" err="1"/>
              <a:t>relevant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two-phase</a:t>
            </a:r>
            <a:r>
              <a:rPr lang="ru-RU" dirty="0"/>
              <a:t> </a:t>
            </a:r>
            <a:r>
              <a:rPr lang="ru-RU" dirty="0" err="1" smtClean="0"/>
              <a:t>dark</a:t>
            </a:r>
            <a:r>
              <a:rPr lang="en-US" dirty="0" smtClean="0"/>
              <a:t> </a:t>
            </a:r>
            <a:endParaRPr lang="ru-RU" dirty="0"/>
          </a:p>
          <a:p>
            <a:r>
              <a:rPr lang="ru-RU" dirty="0" err="1"/>
              <a:t>matter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low</a:t>
            </a:r>
            <a:r>
              <a:rPr lang="ru-RU" dirty="0"/>
              <a:t> </a:t>
            </a:r>
            <a:r>
              <a:rPr lang="ru-RU" dirty="0" err="1"/>
              <a:t>energy</a:t>
            </a:r>
            <a:r>
              <a:rPr lang="ru-RU" dirty="0"/>
              <a:t> </a:t>
            </a:r>
            <a:r>
              <a:rPr lang="ru-RU" dirty="0" err="1"/>
              <a:t>neutrino</a:t>
            </a:r>
            <a:r>
              <a:rPr lang="ru-RU" dirty="0"/>
              <a:t> </a:t>
            </a:r>
            <a:r>
              <a:rPr lang="ru-RU" dirty="0" err="1"/>
              <a:t>detectors</a:t>
            </a:r>
            <a:r>
              <a:rPr lang="ru-RU" dirty="0"/>
              <a:t>, </a:t>
            </a:r>
            <a:r>
              <a:rPr lang="ru-RU" dirty="0" err="1"/>
              <a:t>with</a:t>
            </a:r>
            <a:r>
              <a:rPr lang="ru-RU" dirty="0"/>
              <a:t> </a:t>
            </a:r>
            <a:r>
              <a:rPr lang="ru-RU" dirty="0" err="1"/>
              <a:t>enhanced</a:t>
            </a:r>
            <a:r>
              <a:rPr lang="ru-RU" dirty="0"/>
              <a:t> </a:t>
            </a:r>
            <a:r>
              <a:rPr lang="ru-RU" dirty="0" err="1"/>
              <a:t>photon</a:t>
            </a:r>
            <a:r>
              <a:rPr lang="ru-RU" dirty="0"/>
              <a:t> </a:t>
            </a:r>
            <a:r>
              <a:rPr lang="ru-RU" dirty="0" err="1"/>
              <a:t>collection</a:t>
            </a:r>
            <a:r>
              <a:rPr lang="ru-RU" dirty="0"/>
              <a:t> </a:t>
            </a:r>
            <a:r>
              <a:rPr lang="ru-RU" dirty="0" err="1"/>
              <a:t>efficiency</a:t>
            </a:r>
            <a:r>
              <a:rPr lang="ru-RU" dirty="0"/>
              <a:t> </a:t>
            </a:r>
            <a:r>
              <a:rPr lang="ru-RU" dirty="0" err="1"/>
              <a:t>for</a:t>
            </a:r>
            <a:r>
              <a:rPr lang="ru-RU" dirty="0"/>
              <a:t> </a:t>
            </a:r>
            <a:r>
              <a:rPr lang="ru-RU" dirty="0" err="1" smtClean="0"/>
              <a:t>primary</a:t>
            </a:r>
            <a:r>
              <a:rPr lang="en-US" dirty="0" smtClean="0"/>
              <a:t> </a:t>
            </a:r>
            <a:r>
              <a:rPr lang="ru-RU" dirty="0" err="1" smtClean="0"/>
              <a:t>and</a:t>
            </a:r>
            <a:r>
              <a:rPr lang="ru-RU" dirty="0" smtClean="0"/>
              <a:t> </a:t>
            </a:r>
            <a:r>
              <a:rPr lang="ru-RU" dirty="0" err="1"/>
              <a:t>secondary</a:t>
            </a:r>
            <a:r>
              <a:rPr lang="ru-RU" dirty="0"/>
              <a:t> </a:t>
            </a:r>
            <a:r>
              <a:rPr lang="ru-RU" dirty="0" err="1"/>
              <a:t>scintillation</a:t>
            </a:r>
            <a:r>
              <a:rPr lang="ru-RU" dirty="0"/>
              <a:t> </a:t>
            </a:r>
            <a:r>
              <a:rPr lang="ru-RU" dirty="0" err="1"/>
              <a:t>signals</a:t>
            </a:r>
            <a:r>
              <a:rPr lang="ru-RU" dirty="0" smtClean="0"/>
              <a:t>.</a:t>
            </a:r>
            <a:endParaRPr lang="en-US" dirty="0" smtClean="0"/>
          </a:p>
          <a:p>
            <a:endParaRPr lang="en-US" dirty="0"/>
          </a:p>
          <a:p>
            <a:r>
              <a:rPr lang="ru-RU" dirty="0" err="1"/>
              <a:t>Based</a:t>
            </a:r>
            <a:r>
              <a:rPr lang="ru-RU" dirty="0"/>
              <a:t> </a:t>
            </a:r>
            <a:r>
              <a:rPr lang="ru-RU" dirty="0" err="1"/>
              <a:t>on</a:t>
            </a:r>
            <a:r>
              <a:rPr lang="ru-RU" dirty="0"/>
              <a:t> </a:t>
            </a:r>
            <a:r>
              <a:rPr lang="ru-RU" dirty="0" err="1"/>
              <a:t>this</a:t>
            </a:r>
            <a:r>
              <a:rPr lang="ru-RU" dirty="0"/>
              <a:t> </a:t>
            </a:r>
            <a:r>
              <a:rPr lang="ru-RU" dirty="0" err="1"/>
              <a:t>analysis</a:t>
            </a:r>
            <a:r>
              <a:rPr lang="ru-RU" dirty="0"/>
              <a:t>, </a:t>
            </a:r>
            <a:r>
              <a:rPr lang="ru-RU" dirty="0" err="1"/>
              <a:t>it</a:t>
            </a:r>
            <a:r>
              <a:rPr lang="ru-RU" dirty="0"/>
              <a:t> </a:t>
            </a:r>
            <a:r>
              <a:rPr lang="ru-RU" dirty="0" err="1"/>
              <a:t>is</a:t>
            </a:r>
            <a:r>
              <a:rPr lang="ru-RU" dirty="0"/>
              <a:t> </a:t>
            </a:r>
            <a:r>
              <a:rPr lang="ru-RU" dirty="0" err="1"/>
              <a:t>shown</a:t>
            </a:r>
            <a:r>
              <a:rPr lang="ru-RU" dirty="0"/>
              <a:t> </a:t>
            </a:r>
            <a:r>
              <a:rPr lang="ru-RU" dirty="0" err="1"/>
              <a:t>that</a:t>
            </a:r>
            <a:r>
              <a:rPr lang="ru-RU" dirty="0"/>
              <a:t> </a:t>
            </a:r>
            <a:r>
              <a:rPr lang="ru-RU" dirty="0" err="1"/>
              <a:t>Xe</a:t>
            </a:r>
            <a:r>
              <a:rPr lang="ru-RU" dirty="0"/>
              <a:t> </a:t>
            </a:r>
            <a:r>
              <a:rPr lang="ru-RU" dirty="0" err="1"/>
              <a:t>dopant</a:t>
            </a:r>
            <a:r>
              <a:rPr lang="ru-RU" dirty="0"/>
              <a:t> </a:t>
            </a:r>
            <a:r>
              <a:rPr lang="ru-RU" dirty="0" err="1" smtClean="0"/>
              <a:t>may</a:t>
            </a:r>
            <a:r>
              <a:rPr lang="en-US" dirty="0" smtClean="0"/>
              <a:t> </a:t>
            </a:r>
            <a:r>
              <a:rPr lang="ru-RU" dirty="0" err="1" smtClean="0"/>
              <a:t>successfully</a:t>
            </a:r>
            <a:r>
              <a:rPr lang="ru-RU" dirty="0" smtClean="0"/>
              <a:t> </a:t>
            </a:r>
            <a:r>
              <a:rPr lang="ru-RU" dirty="0" err="1"/>
              <a:t>perform</a:t>
            </a:r>
            <a:r>
              <a:rPr lang="ru-RU" dirty="0"/>
              <a:t> </a:t>
            </a:r>
            <a:r>
              <a:rPr lang="ru-RU" dirty="0" err="1"/>
              <a:t>its</a:t>
            </a:r>
            <a:r>
              <a:rPr lang="ru-RU" dirty="0"/>
              <a:t> </a:t>
            </a:r>
            <a:r>
              <a:rPr lang="ru-RU" dirty="0" err="1"/>
              <a:t>job</a:t>
            </a:r>
            <a:r>
              <a:rPr lang="ru-RU" dirty="0"/>
              <a:t> </a:t>
            </a:r>
            <a:r>
              <a:rPr lang="ru-RU" dirty="0" err="1"/>
              <a:t>on</a:t>
            </a:r>
            <a:r>
              <a:rPr lang="ru-RU" dirty="0"/>
              <a:t> VUV-</a:t>
            </a:r>
            <a:r>
              <a:rPr lang="ru-RU" dirty="0" err="1"/>
              <a:t>to</a:t>
            </a:r>
            <a:r>
              <a:rPr lang="ru-RU" dirty="0"/>
              <a:t>-UV </a:t>
            </a:r>
            <a:r>
              <a:rPr lang="ru-RU" dirty="0" err="1"/>
              <a:t>conversion</a:t>
            </a:r>
            <a:r>
              <a:rPr lang="ru-RU" dirty="0"/>
              <a:t> </a:t>
            </a:r>
            <a:r>
              <a:rPr lang="ru-RU" dirty="0" err="1" smtClean="0"/>
              <a:t>in</a:t>
            </a:r>
            <a:r>
              <a:rPr lang="en-US" dirty="0" smtClean="0"/>
              <a:t> </a:t>
            </a:r>
            <a:r>
              <a:rPr lang="ru-RU" dirty="0" err="1" smtClean="0"/>
              <a:t>the</a:t>
            </a:r>
            <a:r>
              <a:rPr lang="ru-RU" dirty="0" smtClean="0"/>
              <a:t> </a:t>
            </a:r>
            <a:r>
              <a:rPr lang="ru-RU" dirty="0" err="1"/>
              <a:t>liquid</a:t>
            </a:r>
            <a:r>
              <a:rPr lang="ru-RU" dirty="0"/>
              <a:t> </a:t>
            </a:r>
            <a:r>
              <a:rPr lang="ru-RU" dirty="0" err="1"/>
              <a:t>phase</a:t>
            </a:r>
            <a:r>
              <a:rPr lang="ru-RU" dirty="0"/>
              <a:t> </a:t>
            </a:r>
            <a:r>
              <a:rPr lang="ru-RU" dirty="0" err="1"/>
              <a:t>even</a:t>
            </a:r>
            <a:r>
              <a:rPr lang="ru-RU" dirty="0"/>
              <a:t> </a:t>
            </a:r>
            <a:r>
              <a:rPr lang="ru-RU" dirty="0" err="1"/>
              <a:t>in</a:t>
            </a:r>
            <a:r>
              <a:rPr lang="ru-RU" dirty="0"/>
              <a:t> </a:t>
            </a:r>
            <a:r>
              <a:rPr lang="ru-RU" dirty="0" err="1"/>
              <a:t>presence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N2 </a:t>
            </a:r>
            <a:r>
              <a:rPr lang="ru-RU" dirty="0" err="1"/>
              <a:t>impurity</a:t>
            </a:r>
            <a:r>
              <a:rPr lang="ru-RU" dirty="0"/>
              <a:t>, </a:t>
            </a:r>
            <a:r>
              <a:rPr lang="ru-RU" dirty="0" err="1"/>
              <a:t>if</a:t>
            </a:r>
            <a:r>
              <a:rPr lang="ru-RU" dirty="0"/>
              <a:t> </a:t>
            </a:r>
            <a:r>
              <a:rPr lang="ru-RU" dirty="0" err="1" smtClean="0"/>
              <a:t>its</a:t>
            </a:r>
            <a:r>
              <a:rPr lang="en-US" dirty="0" smtClean="0"/>
              <a:t> </a:t>
            </a:r>
            <a:r>
              <a:rPr lang="ru-RU" dirty="0" err="1" smtClean="0"/>
              <a:t>content</a:t>
            </a:r>
            <a:r>
              <a:rPr lang="ru-RU" dirty="0" smtClean="0"/>
              <a:t> </a:t>
            </a:r>
            <a:r>
              <a:rPr lang="ru-RU" dirty="0" err="1"/>
              <a:t>does</a:t>
            </a:r>
            <a:r>
              <a:rPr lang="ru-RU" dirty="0"/>
              <a:t> </a:t>
            </a:r>
            <a:r>
              <a:rPr lang="ru-RU" dirty="0" err="1"/>
              <a:t>not</a:t>
            </a:r>
            <a:r>
              <a:rPr lang="ru-RU" dirty="0"/>
              <a:t> </a:t>
            </a:r>
            <a:r>
              <a:rPr lang="ru-RU" dirty="0" err="1"/>
              <a:t>exceed</a:t>
            </a:r>
            <a:r>
              <a:rPr lang="ru-RU" dirty="0"/>
              <a:t> 50 </a:t>
            </a:r>
            <a:r>
              <a:rPr lang="ru-RU" dirty="0" err="1"/>
              <a:t>ppm</a:t>
            </a:r>
            <a:r>
              <a:rPr lang="ru-RU" dirty="0"/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605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>
                <a:solidFill>
                  <a:srgbClr val="000099"/>
                </a:solidFill>
              </a:rPr>
              <a:t>Novosibirsk group presentation</a:t>
            </a: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0" y="1311275"/>
            <a:ext cx="9144000" cy="4956175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ru-RU" sz="2000" b="1" dirty="0">
                <a:solidFill>
                  <a:srgbClr val="000099"/>
                </a:solidFill>
              </a:rPr>
              <a:t>Novosibirsk group on rare-event instrumentation operates within both </a:t>
            </a:r>
            <a:r>
              <a:rPr lang="en-US" altLang="ru-RU" sz="2000" b="1" dirty="0" err="1">
                <a:solidFill>
                  <a:srgbClr val="000099"/>
                </a:solidFill>
              </a:rPr>
              <a:t>Budker</a:t>
            </a:r>
            <a:r>
              <a:rPr lang="en-US" altLang="ru-RU" sz="2000" b="1" dirty="0">
                <a:solidFill>
                  <a:srgbClr val="000099"/>
                </a:solidFill>
              </a:rPr>
              <a:t> Institute of Nuclear Physics (BINP) and Novosibirsk State University (NSU), in the frame of Lab 3 (BINP) and LCEP (Laboratory of Cosmology and Elementary Particles of Physics Department of NSU). </a:t>
            </a:r>
          </a:p>
          <a:p>
            <a:pPr>
              <a:buFont typeface="Arial" panose="020B0604020202020204" pitchFamily="34" charset="0"/>
              <a:buNone/>
            </a:pPr>
            <a:endParaRPr lang="en-US" altLang="ru-RU" sz="2000" b="1" dirty="0">
              <a:solidFill>
                <a:srgbClr val="000099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ru-RU" sz="2000" b="1" dirty="0">
                <a:solidFill>
                  <a:srgbClr val="000099"/>
                </a:solidFill>
              </a:rPr>
              <a:t>Also, w</a:t>
            </a:r>
            <a:r>
              <a:rPr lang="en-US" altLang="ru-RU" sz="2000" b="1" dirty="0">
                <a:solidFill>
                  <a:srgbClr val="000099"/>
                </a:solidFill>
                <a:sym typeface="Symbol" panose="05050102010706020507" pitchFamily="18" charset="2"/>
              </a:rPr>
              <a:t>e have recently joined DarkSide20k collaboration.</a:t>
            </a:r>
          </a:p>
          <a:p>
            <a:endParaRPr lang="en-US" altLang="ru-RU" sz="2000" b="1" dirty="0">
              <a:solidFill>
                <a:srgbClr val="000099"/>
              </a:solidFill>
              <a:sym typeface="Symbol" panose="05050102010706020507" pitchFamily="18" charset="2"/>
            </a:endParaRPr>
          </a:p>
          <a:p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Group management: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A.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Buzulutskov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(leader), A.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Bondar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(deputy director of BINP and dean of Physics Department of NSU), A.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Dolgov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(head of LCEP).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</a:t>
            </a:r>
          </a:p>
          <a:p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Group members: </a:t>
            </a:r>
          </a:p>
          <a:p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A.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Sokolov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(senior scientist), L.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Shekhtman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(leading scientist), V.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Nosov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(engineer), R.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Snopkov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(engineer), E.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Shemyakina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(PHD student), V.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Oleinikov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(PHD student),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A.Chegodaev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(technician).</a:t>
            </a:r>
          </a:p>
          <a:p>
            <a:endParaRPr lang="en-US" altLang="ru-RU" b="1" dirty="0">
              <a:solidFill>
                <a:srgbClr val="000099"/>
              </a:solidFill>
              <a:sym typeface="Symbol" panose="05050102010706020507" pitchFamily="18" charset="2"/>
            </a:endParaRPr>
          </a:p>
          <a:p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We also collaborate with S.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Polosatkin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and E.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Grishnyaev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from Plasma Division (BINP) on DD neutron generator development.</a:t>
            </a:r>
          </a:p>
        </p:txBody>
      </p:sp>
    </p:spTree>
    <p:extLst>
      <p:ext uri="{BB962C8B-B14F-4D97-AF65-F5344CB8AC3E}">
        <p14:creationId xmlns:p14="http://schemas.microsoft.com/office/powerpoint/2010/main" val="36284077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 dirty="0" smtClean="0">
                <a:solidFill>
                  <a:srgbClr val="000099"/>
                </a:solidFill>
              </a:rPr>
              <a:t>Towards nuclear recoil selection using S1/S2 signals</a:t>
            </a:r>
            <a:endParaRPr lang="en-US" altLang="ru-RU" sz="2800" b="1" dirty="0">
              <a:solidFill>
                <a:srgbClr val="000099"/>
              </a:solidFill>
            </a:endParaRPr>
          </a:p>
        </p:txBody>
      </p:sp>
      <p:sp>
        <p:nvSpPr>
          <p:cNvPr id="3" name="Rectangle 2 2"/>
          <p:cNvSpPr/>
          <p:nvPr/>
        </p:nvSpPr>
        <p:spPr>
          <a:xfrm>
            <a:off x="124210" y="2119593"/>
            <a:ext cx="1637881" cy="6430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09416" y="4446202"/>
            <a:ext cx="1637881" cy="6430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596760" y="3232746"/>
            <a:ext cx="663191" cy="6631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8" name="Прямая со стрелкой 17"/>
          <p:cNvCxnSpPr/>
          <p:nvPr/>
        </p:nvCxnSpPr>
        <p:spPr>
          <a:xfrm flipH="1">
            <a:off x="928353" y="3970312"/>
            <a:ext cx="2" cy="358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V="1">
            <a:off x="943151" y="2881186"/>
            <a:ext cx="0" cy="320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Рисунок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22" y="3412106"/>
            <a:ext cx="545668" cy="211866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16" y="4051366"/>
            <a:ext cx="949569" cy="186102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91" y="2999894"/>
            <a:ext cx="949569" cy="18610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7661" y="2131593"/>
            <a:ext cx="173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Two-phase CRAD</a:t>
            </a:r>
            <a:endParaRPr lang="ru-RU" dirty="0"/>
          </a:p>
        </p:txBody>
      </p:sp>
      <p:sp>
        <p:nvSpPr>
          <p:cNvPr id="30" name="TextBox 29"/>
          <p:cNvSpPr txBox="1"/>
          <p:nvPr/>
        </p:nvSpPr>
        <p:spPr>
          <a:xfrm>
            <a:off x="109415" y="4602001"/>
            <a:ext cx="1637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BGO counter</a:t>
            </a:r>
            <a:endParaRPr lang="ru-RU" dirty="0"/>
          </a:p>
        </p:txBody>
      </p:sp>
      <p:grpSp>
        <p:nvGrpSpPr>
          <p:cNvPr id="2" name="Группа 1"/>
          <p:cNvGrpSpPr/>
          <p:nvPr/>
        </p:nvGrpSpPr>
        <p:grpSpPr>
          <a:xfrm>
            <a:off x="2392755" y="854856"/>
            <a:ext cx="3971397" cy="3104581"/>
            <a:chOff x="-125433" y="3046705"/>
            <a:chExt cx="4478527" cy="3156145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25433" y="3046705"/>
              <a:ext cx="4478527" cy="3156145"/>
            </a:xfrm>
            <a:prstGeom prst="rect">
              <a:avLst/>
            </a:prstGeom>
          </p:spPr>
        </p:pic>
        <p:sp>
          <p:nvSpPr>
            <p:cNvPr id="36" name="Прямоугольник 35"/>
            <p:cNvSpPr/>
            <p:nvPr/>
          </p:nvSpPr>
          <p:spPr>
            <a:xfrm>
              <a:off x="425509" y="3231077"/>
              <a:ext cx="22815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Trigger (BGO counter) </a:t>
              </a:r>
              <a:endParaRPr lang="ru-RU" dirty="0">
                <a:solidFill>
                  <a:srgbClr val="C00000"/>
                </a:solidFill>
              </a:endParaRPr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501211" y="5251155"/>
              <a:ext cx="5132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S1  </a:t>
              </a:r>
              <a:endParaRPr lang="ru-RU" dirty="0">
                <a:solidFill>
                  <a:srgbClr val="C00000"/>
                </a:solidFill>
              </a:endParaRPr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317533" y="5002675"/>
              <a:ext cx="5132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S2  </a:t>
              </a:r>
              <a:endParaRPr lang="ru-RU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9" name="Группа 8"/>
          <p:cNvGrpSpPr/>
          <p:nvPr/>
        </p:nvGrpSpPr>
        <p:grpSpPr>
          <a:xfrm>
            <a:off x="2127075" y="3888512"/>
            <a:ext cx="4385462" cy="2930155"/>
            <a:chOff x="2230502" y="3183395"/>
            <a:chExt cx="4572001" cy="3328006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30502" y="3183395"/>
              <a:ext cx="4572001" cy="3328006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4082280" y="4003634"/>
              <a:ext cx="2467482" cy="1145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S1 distribution of time delay with respect to the trigger</a:t>
              </a:r>
              <a:endParaRPr lang="ru-RU" dirty="0"/>
            </a:p>
          </p:txBody>
        </p:sp>
      </p:grpSp>
      <p:sp>
        <p:nvSpPr>
          <p:cNvPr id="26" name="Rectangle 10"/>
          <p:cNvSpPr>
            <a:spLocks noChangeArrowheads="1"/>
          </p:cNvSpPr>
          <p:nvPr/>
        </p:nvSpPr>
        <p:spPr bwMode="auto">
          <a:xfrm>
            <a:off x="6364153" y="860086"/>
            <a:ext cx="2779848" cy="575542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We irradiated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itchFamily="66" charset="0"/>
              </a:rPr>
              <a:t>Cryogenic </a:t>
            </a:r>
            <a:r>
              <a:rPr lang="en-US" altLang="ru-RU" sz="2000" b="1" dirty="0">
                <a:solidFill>
                  <a:srgbClr val="000099"/>
                </a:solidFill>
                <a:latin typeface="Comic Sans MS" pitchFamily="66" charset="0"/>
              </a:rPr>
              <a:t>Avalanche Detector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by sodium 22 isotope, which produce two gamma quanta.</a:t>
            </a:r>
          </a:p>
          <a:p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One of them was detected by BGO counter and produced trigger and another one by CRAD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.</a:t>
            </a:r>
          </a:p>
          <a:p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On this spectrum we clearly see peak near trigger time, so signals were really from sodium 22 isotope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.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57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3200" b="1">
                <a:solidFill>
                  <a:srgbClr val="000099"/>
                </a:solidFill>
              </a:rPr>
              <a:t>Outline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0" y="1078821"/>
            <a:ext cx="9144000" cy="4401205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marL="457200" indent="-457200">
              <a:buAutoNum type="arabicPeriod"/>
            </a:pPr>
            <a:r>
              <a:rPr lang="en-US" altLang="ru-RU" sz="2400" b="1" dirty="0">
                <a:solidFill>
                  <a:srgbClr val="000099"/>
                </a:solidFill>
              </a:rPr>
              <a:t>Our global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objectives and current activity</a:t>
            </a:r>
          </a:p>
          <a:p>
            <a:pPr marL="457200" indent="-457200">
              <a:buAutoNum type="arabicPeriod"/>
            </a:pPr>
            <a:endParaRPr lang="en-US" altLang="ru-RU" sz="2400" b="1" dirty="0">
              <a:solidFill>
                <a:srgbClr val="000099"/>
              </a:solidFill>
            </a:endParaRPr>
          </a:p>
          <a:p>
            <a:r>
              <a:rPr lang="en-US" altLang="ru-RU" sz="2400" b="1" dirty="0">
                <a:solidFill>
                  <a:srgbClr val="000099"/>
                </a:solidFill>
              </a:rPr>
              <a:t>2.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Description of a </a:t>
            </a:r>
            <a:r>
              <a:rPr lang="en-US" altLang="ru-RU" sz="2400" b="1" dirty="0">
                <a:solidFill>
                  <a:srgbClr val="000099"/>
                </a:solidFill>
              </a:rPr>
              <a:t>two-phase Cryogenic Avalanche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Detector (CRAD)</a:t>
            </a:r>
          </a:p>
          <a:p>
            <a:endParaRPr lang="ru-RU" altLang="ru-RU" sz="2400" b="1" dirty="0">
              <a:solidFill>
                <a:srgbClr val="000099"/>
              </a:solidFill>
            </a:endParaRPr>
          </a:p>
          <a:p>
            <a:r>
              <a:rPr lang="en-US" altLang="ru-RU" sz="2400" b="1" dirty="0" smtClean="0">
                <a:solidFill>
                  <a:srgbClr val="000099"/>
                </a:solidFill>
              </a:rPr>
              <a:t>3</a:t>
            </a:r>
            <a:r>
              <a:rPr lang="ru-RU" altLang="ru-RU" sz="2400" b="1" dirty="0" smtClean="0">
                <a:solidFill>
                  <a:srgbClr val="000099"/>
                </a:solidFill>
              </a:rPr>
              <a:t>.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Our recent </a:t>
            </a:r>
            <a:r>
              <a:rPr lang="en-US" altLang="ru-RU" sz="2400" b="1" dirty="0">
                <a:solidFill>
                  <a:srgbClr val="000099"/>
                </a:solidFill>
              </a:rPr>
              <a:t>results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on ionization </a:t>
            </a:r>
            <a:r>
              <a:rPr lang="en-US" altLang="ru-RU" sz="2400" b="1" dirty="0">
                <a:solidFill>
                  <a:srgbClr val="000099"/>
                </a:solidFill>
              </a:rPr>
              <a:t>yields in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liquid </a:t>
            </a:r>
            <a:r>
              <a:rPr lang="en-US" altLang="ru-RU" sz="2400" b="1" dirty="0" err="1" smtClean="0">
                <a:solidFill>
                  <a:srgbClr val="000099"/>
                </a:solidFill>
              </a:rPr>
              <a:t>Ar</a:t>
            </a:r>
            <a:endParaRPr lang="en-US" altLang="ru-RU" sz="2400" b="1" dirty="0">
              <a:solidFill>
                <a:srgbClr val="000099"/>
              </a:solidFill>
            </a:endParaRPr>
          </a:p>
          <a:p>
            <a:pPr marL="0" indent="0" eaLnBrk="1" hangingPunct="1"/>
            <a:endParaRPr lang="en-US" altLang="ru-RU" sz="2400" b="1" baseline="-25000" dirty="0">
              <a:solidFill>
                <a:srgbClr val="000099"/>
              </a:solidFill>
            </a:endParaRPr>
          </a:p>
          <a:p>
            <a:pPr marL="0" indent="0"/>
            <a:r>
              <a:rPr lang="en-US" altLang="ru-RU" sz="2400" b="1" dirty="0" smtClean="0">
                <a:solidFill>
                  <a:srgbClr val="000099"/>
                </a:solidFill>
              </a:rPr>
              <a:t>4. Future plans</a:t>
            </a:r>
          </a:p>
          <a:p>
            <a:pPr>
              <a:buFont typeface="Comic Sans MS" panose="030F0702030302020204" pitchFamily="66" charset="0"/>
              <a:buChar char="-"/>
            </a:pPr>
            <a:r>
              <a:rPr lang="en-US" altLang="ru-RU" sz="2400" b="1" dirty="0">
                <a:solidFill>
                  <a:srgbClr val="000099"/>
                </a:solidFill>
              </a:rPr>
              <a:t>S1/S2 selection technique</a:t>
            </a:r>
            <a:endParaRPr lang="ru-RU" altLang="ru-RU" sz="2400" b="1" baseline="-25000" dirty="0">
              <a:solidFill>
                <a:srgbClr val="000099"/>
              </a:solidFill>
            </a:endParaRPr>
          </a:p>
          <a:p>
            <a:pPr>
              <a:buFont typeface="Comic Sans MS" panose="030F0702030302020204" pitchFamily="66" charset="0"/>
              <a:buChar char="-"/>
            </a:pPr>
            <a:r>
              <a:rPr lang="en-US" altLang="ru-RU" sz="2400" b="1" dirty="0" smtClean="0">
                <a:solidFill>
                  <a:srgbClr val="000099"/>
                </a:solidFill>
              </a:rPr>
              <a:t>Neutron double scattering</a:t>
            </a:r>
          </a:p>
          <a:p>
            <a:pPr eaLnBrk="1" hangingPunct="1"/>
            <a:endParaRPr lang="en-US" altLang="ru-RU" sz="2400" b="1" dirty="0">
              <a:solidFill>
                <a:srgbClr val="000099"/>
              </a:solidFill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ru-RU" sz="2400" b="1" dirty="0" smtClean="0">
                <a:solidFill>
                  <a:srgbClr val="000099"/>
                </a:solidFill>
              </a:rPr>
              <a:t>5</a:t>
            </a:r>
            <a:r>
              <a:rPr lang="ru-RU" altLang="ru-RU" sz="2400" b="1" dirty="0" smtClean="0">
                <a:solidFill>
                  <a:srgbClr val="000099"/>
                </a:solidFill>
              </a:rPr>
              <a:t>. </a:t>
            </a:r>
            <a:r>
              <a:rPr lang="en-US" altLang="ru-RU" sz="2400" b="1" dirty="0">
                <a:solidFill>
                  <a:srgbClr val="000099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44376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800" b="1">
                <a:solidFill>
                  <a:srgbClr val="000099"/>
                </a:solidFill>
                <a:latin typeface="Comic Sans MS" panose="030F0702030302020204" pitchFamily="66" charset="0"/>
              </a:rPr>
              <a:t>Optical spectra</a:t>
            </a:r>
          </a:p>
        </p:txBody>
      </p:sp>
      <p:pic>
        <p:nvPicPr>
          <p:cNvPr id="3" name="Picture 9" descr="D:\CONFERENCES\BINP\Oct15\OptSpectra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98314"/>
            <a:ext cx="4674742" cy="357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048" y="1008587"/>
            <a:ext cx="4280952" cy="3494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12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Resolving 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problem of EL yield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is 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in the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progress.</a:t>
            </a:r>
            <a:endParaRPr lang="ru-RU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62" y="1451072"/>
            <a:ext cx="3387599" cy="2735828"/>
          </a:xfrm>
          <a:prstGeom prst="rect">
            <a:avLst/>
          </a:prstGeom>
        </p:spPr>
      </p:pic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744369" y="910828"/>
            <a:ext cx="2923392" cy="36933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EPL</a:t>
            </a:r>
            <a:r>
              <a:rPr lang="en-US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, </a:t>
            </a: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94 (2011) 52001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312" y="1303383"/>
            <a:ext cx="3505200" cy="2803324"/>
          </a:xfrm>
          <a:prstGeom prst="rect">
            <a:avLst/>
          </a:prstGeom>
        </p:spPr>
      </p:pic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4426120" y="910828"/>
            <a:ext cx="2923392" cy="36933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sz="1800" b="1" dirty="0">
                <a:solidFill>
                  <a:srgbClr val="10109F"/>
                </a:solidFill>
                <a:latin typeface="Comic Sans MS" panose="030F0702030302020204" pitchFamily="66" charset="0"/>
              </a:rPr>
              <a:t>EPL, 112 (2015) 19001</a:t>
            </a:r>
            <a:endParaRPr lang="ru-RU" sz="1800" b="1" dirty="0">
              <a:solidFill>
                <a:srgbClr val="10109F"/>
              </a:solidFill>
              <a:latin typeface="Comic Sans MS" panose="030F0702030302020204" pitchFamily="66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85" y="4186900"/>
            <a:ext cx="3464560" cy="2614130"/>
          </a:xfrm>
          <a:prstGeom prst="rect">
            <a:avLst/>
          </a:prstGeom>
        </p:spPr>
      </p:pic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4131968" y="4425324"/>
            <a:ext cx="2923392" cy="36933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Current result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74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Ionization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yield</a:t>
            </a:r>
            <a:endParaRPr lang="ru-RU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82" y="1091345"/>
            <a:ext cx="2487511" cy="26338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2856" y="2103063"/>
            <a:ext cx="4491144" cy="3566291"/>
          </a:xfrm>
          <a:prstGeom prst="rect">
            <a:avLst/>
          </a:prstGeom>
        </p:spPr>
      </p:pic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5469044" y="1223037"/>
            <a:ext cx="3332056" cy="40011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(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LXe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): 0.7 – 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100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keVnr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650" y="2699963"/>
            <a:ext cx="4166885" cy="2176838"/>
          </a:xfrm>
          <a:prstGeom prst="rect">
            <a:avLst/>
          </a:prstGeom>
        </p:spPr>
      </p:pic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695098" y="1922799"/>
            <a:ext cx="3719437" cy="1015663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SCENE experiment (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LAr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):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17 – 57 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keVnr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, but in [PE/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keVnr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] 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96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 dirty="0" smtClean="0">
                <a:solidFill>
                  <a:srgbClr val="000099"/>
                </a:solidFill>
              </a:rPr>
              <a:t>S1 / S2 separation in </a:t>
            </a:r>
            <a:r>
              <a:rPr lang="en-US" altLang="ru-RU" sz="2800" b="1" dirty="0" err="1" smtClean="0">
                <a:solidFill>
                  <a:srgbClr val="000099"/>
                </a:solidFill>
              </a:rPr>
              <a:t>LXe</a:t>
            </a:r>
            <a:endParaRPr lang="en-US" altLang="ru-RU" sz="2800" b="1" dirty="0">
              <a:solidFill>
                <a:srgbClr val="000099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587327"/>
            <a:ext cx="3346005" cy="249151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166473"/>
            <a:ext cx="3346005" cy="2447078"/>
          </a:xfrm>
          <a:prstGeom prst="rect">
            <a:avLst/>
          </a:prstGeom>
        </p:spPr>
      </p:pic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333937" y="1078465"/>
            <a:ext cx="2678125" cy="40011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XENON experiment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7871" y="1278520"/>
            <a:ext cx="4189062" cy="2887953"/>
          </a:xfrm>
          <a:prstGeom prst="rect">
            <a:avLst/>
          </a:prstGeom>
        </p:spPr>
      </p:pic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4856957" y="878410"/>
            <a:ext cx="2204627" cy="40011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LUX experiment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5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 dirty="0" smtClean="0">
                <a:solidFill>
                  <a:srgbClr val="000099"/>
                </a:solidFill>
              </a:rPr>
              <a:t>Chamber 3D - view</a:t>
            </a:r>
            <a:endParaRPr lang="en-US" altLang="ru-RU" sz="2800" b="1" dirty="0">
              <a:solidFill>
                <a:srgbClr val="000099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388" y="1889125"/>
            <a:ext cx="4297362" cy="409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1892300"/>
            <a:ext cx="4197350" cy="408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805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Ionization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yield</a:t>
            </a:r>
            <a:endParaRPr lang="ru-RU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84" y="1091345"/>
            <a:ext cx="3545921" cy="26338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26198"/>
            <a:ext cx="4063919" cy="3312606"/>
          </a:xfrm>
          <a:prstGeom prst="rect">
            <a:avLst/>
          </a:prstGeom>
        </p:spPr>
      </p:pic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702294" y="1724467"/>
            <a:ext cx="2943686" cy="701731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Our previous results</a:t>
            </a:r>
          </a:p>
          <a:p>
            <a:pPr algn="ctr"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EPL</a:t>
            </a:r>
            <a:r>
              <a:rPr lang="en-US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, 108 (2014) 12001 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310" y="1194707"/>
            <a:ext cx="4166885" cy="2176838"/>
          </a:xfrm>
          <a:prstGeom prst="rect">
            <a:avLst/>
          </a:prstGeom>
        </p:spPr>
      </p:pic>
      <p:sp>
        <p:nvSpPr>
          <p:cNvPr id="9" name="Rectangle 10 1"/>
          <p:cNvSpPr>
            <a:spLocks noChangeArrowheads="1"/>
          </p:cNvSpPr>
          <p:nvPr/>
        </p:nvSpPr>
        <p:spPr bwMode="auto">
          <a:xfrm>
            <a:off x="4795723" y="800100"/>
            <a:ext cx="3719437" cy="40011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SCENE experiment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2310" y="4867532"/>
            <a:ext cx="4147197" cy="1717438"/>
          </a:xfrm>
          <a:prstGeom prst="rect">
            <a:avLst/>
          </a:prstGeom>
        </p:spPr>
      </p:pic>
      <p:sp>
        <p:nvSpPr>
          <p:cNvPr id="10" name="Rectangle 10 2"/>
          <p:cNvSpPr>
            <a:spLocks noChangeArrowheads="1"/>
          </p:cNvSpPr>
          <p:nvPr/>
        </p:nvSpPr>
        <p:spPr bwMode="auto">
          <a:xfrm>
            <a:off x="4766189" y="4082501"/>
            <a:ext cx="3719437" cy="707886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Phys. Rev. Lett., 112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(2014) 171303, 6.7 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keVnr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838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Ionization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yield</a:t>
            </a:r>
            <a:endParaRPr lang="ru-RU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84" y="1091345"/>
            <a:ext cx="3545921" cy="26338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3183" y="2402786"/>
            <a:ext cx="4590817" cy="3742094"/>
          </a:xfrm>
          <a:prstGeom prst="rect">
            <a:avLst/>
          </a:prstGeom>
        </p:spPr>
      </p:pic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4653078" y="1091345"/>
            <a:ext cx="4490922" cy="1200329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Recently we have measured ionization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yields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of nuclear recoils in liquid argon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at 80 and 233 </a:t>
            </a:r>
            <a:r>
              <a:rPr lang="en-US" sz="1800" b="1" dirty="0" err="1">
                <a:solidFill>
                  <a:srgbClr val="000099"/>
                </a:solidFill>
                <a:latin typeface="Comic Sans MS" pitchFamily="66" charset="0"/>
              </a:rPr>
              <a:t>keV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(EPL</a:t>
            </a:r>
            <a:r>
              <a:rPr lang="en-US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, 108 (</a:t>
            </a: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2014) 12001) 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0" y="1558088"/>
            <a:ext cx="4470400" cy="529991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A particle interaction in the liquid phase produces primary scintillation (S1) and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ionization. </a:t>
            </a:r>
            <a:endParaRPr lang="en-US" sz="1800" b="1" dirty="0">
              <a:solidFill>
                <a:srgbClr val="000099"/>
              </a:solidFill>
              <a:latin typeface="Comic Sans MS" pitchFamily="66" charset="0"/>
            </a:endParaRPr>
          </a:p>
          <a:p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The electrons are drifted away from the interaction site by an electric field and extracted into the gas where they create secondary scintillation (S2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).</a:t>
            </a:r>
          </a:p>
          <a:p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ionization yield is ratio of number of electrons escaping recombination with positive ions (ne) and the energy deposited by a nuclear recoil (E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).</a:t>
            </a:r>
          </a:p>
          <a:p>
            <a:pPr lvl="0"/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In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present work the ionization yield of nuclear recoils in liquid </a:t>
            </a:r>
            <a:r>
              <a:rPr lang="en-US" sz="1800" b="1" dirty="0" err="1">
                <a:solidFill>
                  <a:srgbClr val="000099"/>
                </a:solidFill>
                <a:latin typeface="Comic Sans MS" pitchFamily="66" charset="0"/>
              </a:rPr>
              <a:t>Ar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 has been measured at high energy 233 </a:t>
            </a:r>
            <a:r>
              <a:rPr lang="en-US" sz="1800" b="1" dirty="0" err="1">
                <a:solidFill>
                  <a:srgbClr val="000099"/>
                </a:solidFill>
                <a:latin typeface="Comic Sans MS" pitchFamily="66" charset="0"/>
              </a:rPr>
              <a:t>keV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 for several eclectic fields.</a:t>
            </a:r>
          </a:p>
          <a:p>
            <a:endParaRPr lang="en-US" sz="1800" b="1" dirty="0">
              <a:solidFill>
                <a:srgbClr val="000099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75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en-US" altLang="ru-RU" sz="2800" b="1" dirty="0">
                <a:solidFill>
                  <a:srgbClr val="000099"/>
                </a:solidFill>
              </a:rPr>
              <a:t>Our global objective and current activity</a:t>
            </a:r>
          </a:p>
        </p:txBody>
      </p:sp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0" y="900615"/>
            <a:ext cx="9144000" cy="6001643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just"/>
            <a:r>
              <a:rPr lang="en-US" altLang="ru-RU" sz="2400" b="1" dirty="0">
                <a:solidFill>
                  <a:srgbClr val="000099"/>
                </a:solidFill>
              </a:rPr>
              <a:t>Development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of </a:t>
            </a:r>
            <a:r>
              <a:rPr lang="en-US" altLang="ru-RU" sz="2400" b="1" dirty="0">
                <a:solidFill>
                  <a:srgbClr val="000099"/>
                </a:solidFill>
              </a:rPr>
              <a:t>liquid </a:t>
            </a:r>
            <a:r>
              <a:rPr lang="en-US" altLang="ru-RU" sz="2400" b="1" dirty="0" err="1">
                <a:solidFill>
                  <a:srgbClr val="000099"/>
                </a:solidFill>
              </a:rPr>
              <a:t>Ar</a:t>
            </a:r>
            <a:r>
              <a:rPr lang="en-US" altLang="ru-RU" sz="2400" b="1" dirty="0">
                <a:solidFill>
                  <a:srgbClr val="000099"/>
                </a:solidFill>
              </a:rPr>
              <a:t> detectors of ultimate sensitivity for dark matter search and coherent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neutrino-nucleus </a:t>
            </a:r>
            <a:r>
              <a:rPr lang="en-US" altLang="ru-RU" sz="2400" b="1" dirty="0">
                <a:solidFill>
                  <a:srgbClr val="000099"/>
                </a:solidFill>
              </a:rPr>
              <a:t>scattering experiments and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their energy calibration. </a:t>
            </a:r>
            <a:endParaRPr lang="en-US" altLang="ru-RU" sz="2400" b="1" dirty="0">
              <a:solidFill>
                <a:srgbClr val="000099"/>
              </a:solidFill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endParaRPr lang="en-US" altLang="ru-RU" sz="2400" b="1" dirty="0">
              <a:solidFill>
                <a:srgbClr val="000099"/>
              </a:solidFill>
            </a:endParaRPr>
          </a:p>
          <a:p>
            <a:pPr algn="just">
              <a:spcBef>
                <a:spcPct val="0"/>
              </a:spcBef>
              <a:defRPr/>
            </a:pPr>
            <a:r>
              <a:rPr lang="en-US" altLang="ru-RU" sz="2400" b="1" dirty="0" smtClean="0">
                <a:solidFill>
                  <a:srgbClr val="000099"/>
                </a:solidFill>
              </a:rPr>
              <a:t>Our group </a:t>
            </a:r>
            <a:r>
              <a:rPr lang="en-US" altLang="ru-RU" sz="2400" b="1" dirty="0">
                <a:solidFill>
                  <a:srgbClr val="000099"/>
                </a:solidFill>
              </a:rPr>
              <a:t>is currently conducting researches in the following directions, in the frame of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Laboratory </a:t>
            </a:r>
            <a:r>
              <a:rPr lang="en-US" altLang="ru-RU" sz="2400" b="1" dirty="0">
                <a:solidFill>
                  <a:srgbClr val="000099"/>
                </a:solidFill>
              </a:rPr>
              <a:t>of Cosmology and Elementary Particles (NSU and BINP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) and </a:t>
            </a:r>
            <a:r>
              <a:rPr lang="en-US" altLang="ru-RU" sz="2400" b="1" dirty="0">
                <a:solidFill>
                  <a:srgbClr val="000099"/>
                </a:solidFill>
              </a:rPr>
              <a:t>in the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frame of </a:t>
            </a:r>
            <a:r>
              <a:rPr lang="en-US" altLang="ru-RU" sz="2400" b="1" dirty="0" err="1">
                <a:solidFill>
                  <a:srgbClr val="000099"/>
                </a:solidFill>
              </a:rPr>
              <a:t>DarkSide</a:t>
            </a:r>
            <a:r>
              <a:rPr lang="en-US" altLang="ru-RU" sz="2400" b="1" dirty="0">
                <a:solidFill>
                  <a:srgbClr val="000099"/>
                </a:solidFill>
              </a:rPr>
              <a:t>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experiment:</a:t>
            </a:r>
          </a:p>
          <a:p>
            <a:pPr marL="342900" indent="-342900" algn="just">
              <a:spcBef>
                <a:spcPct val="0"/>
              </a:spcBef>
              <a:buFont typeface="Comic Sans MS" panose="030F0702030302020204" pitchFamily="66" charset="0"/>
              <a:buChar char="−"/>
              <a:defRPr/>
            </a:pPr>
            <a:r>
              <a:rPr lang="en-US" altLang="ru-RU" sz="2400" b="1" dirty="0" smtClean="0">
                <a:solidFill>
                  <a:srgbClr val="000099"/>
                </a:solidFill>
              </a:rPr>
              <a:t>Measurement </a:t>
            </a:r>
            <a:r>
              <a:rPr lang="en-US" altLang="ru-RU" sz="2400" b="1" dirty="0">
                <a:solidFill>
                  <a:srgbClr val="000099"/>
                </a:solidFill>
              </a:rPr>
              <a:t>of electroluminescence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(EL) yields </a:t>
            </a:r>
            <a:r>
              <a:rPr lang="en-US" altLang="ru-RU" sz="2400" b="1" dirty="0">
                <a:solidFill>
                  <a:srgbClr val="000099"/>
                </a:solidFill>
              </a:rPr>
              <a:t>in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two-phase </a:t>
            </a:r>
            <a:r>
              <a:rPr lang="en-US" altLang="ru-RU" sz="2400" b="1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 </a:t>
            </a:r>
            <a:r>
              <a:rPr lang="en-US" altLang="ru-RU" sz="2400" b="1" dirty="0">
                <a:solidFill>
                  <a:srgbClr val="000099"/>
                </a:solidFill>
              </a:rPr>
              <a:t>using a 9-liter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detector</a:t>
            </a:r>
            <a:r>
              <a:rPr lang="ru-RU" altLang="ru-RU" sz="2400" b="1" dirty="0" smtClean="0">
                <a:solidFill>
                  <a:srgbClr val="000099"/>
                </a:solidFill>
              </a:rPr>
              <a:t>.</a:t>
            </a:r>
            <a:endParaRPr lang="en-US" altLang="ru-RU" sz="2400" b="1" dirty="0" smtClean="0">
              <a:solidFill>
                <a:srgbClr val="000099"/>
              </a:solidFill>
            </a:endParaRPr>
          </a:p>
          <a:p>
            <a:pPr marL="342900" indent="-342900" algn="just">
              <a:spcBef>
                <a:spcPct val="0"/>
              </a:spcBef>
              <a:buFont typeface="Comic Sans MS" panose="030F0702030302020204" pitchFamily="66" charset="0"/>
              <a:buChar char="−"/>
              <a:defRPr/>
            </a:pPr>
            <a:r>
              <a:rPr lang="en-US" altLang="ru-RU" sz="2400" b="1" dirty="0" smtClean="0">
                <a:solidFill>
                  <a:srgbClr val="000099"/>
                </a:solidFill>
              </a:rPr>
              <a:t>Problem of </a:t>
            </a:r>
            <a:r>
              <a:rPr lang="en-US" altLang="ru-RU" sz="2400" b="1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 doping with </a:t>
            </a:r>
            <a:r>
              <a:rPr lang="en-US" altLang="ru-RU" sz="2400" b="1" dirty="0" err="1" smtClean="0">
                <a:solidFill>
                  <a:srgbClr val="000099"/>
                </a:solidFill>
              </a:rPr>
              <a:t>Xe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 and N2.</a:t>
            </a:r>
            <a:r>
              <a:rPr lang="ru-RU" altLang="ru-RU" sz="2400" b="1" dirty="0" smtClean="0">
                <a:solidFill>
                  <a:srgbClr val="000099"/>
                </a:solidFill>
              </a:rPr>
              <a:t> </a:t>
            </a:r>
            <a:endParaRPr lang="ru-RU" altLang="ru-RU" sz="2400" b="1" dirty="0">
              <a:solidFill>
                <a:srgbClr val="000099"/>
              </a:solidFill>
            </a:endParaRPr>
          </a:p>
          <a:p>
            <a:pPr marL="285750" indent="-285750" algn="just">
              <a:spcBef>
                <a:spcPct val="0"/>
              </a:spcBef>
              <a:buFontTx/>
              <a:buChar char="-"/>
              <a:defRPr/>
            </a:pPr>
            <a:r>
              <a:rPr lang="en-US" altLang="ru-RU" sz="2400" b="1" dirty="0">
                <a:solidFill>
                  <a:srgbClr val="000099"/>
                </a:solidFill>
              </a:rPr>
              <a:t>Measurement of ionization yields of nuclear recoils in liquid </a:t>
            </a:r>
            <a:r>
              <a:rPr lang="en-US" altLang="ru-RU" sz="2400" b="1" dirty="0" err="1">
                <a:solidFill>
                  <a:srgbClr val="000099"/>
                </a:solidFill>
              </a:rPr>
              <a:t>Ar</a:t>
            </a:r>
            <a:r>
              <a:rPr lang="en-US" altLang="ru-RU" sz="2400" b="1" dirty="0">
                <a:solidFill>
                  <a:srgbClr val="000099"/>
                </a:solidFill>
              </a:rPr>
              <a:t> using neutron scattering technique</a:t>
            </a:r>
            <a:r>
              <a:rPr lang="ru-RU" altLang="ru-RU" sz="2400" b="1" dirty="0">
                <a:solidFill>
                  <a:srgbClr val="000099"/>
                </a:solidFill>
              </a:rPr>
              <a:t>.</a:t>
            </a:r>
          </a:p>
          <a:p>
            <a:pPr marL="285750" indent="-285750" algn="just">
              <a:spcBef>
                <a:spcPct val="0"/>
              </a:spcBef>
              <a:buFontTx/>
              <a:buChar char="-"/>
              <a:defRPr/>
            </a:pPr>
            <a:r>
              <a:rPr lang="en-US" altLang="ru-RU" sz="2400" b="1" dirty="0">
                <a:solidFill>
                  <a:srgbClr val="000099"/>
                </a:solidFill>
              </a:rPr>
              <a:t>Development of new readout technique in two-phase </a:t>
            </a:r>
            <a:r>
              <a:rPr lang="en-US" altLang="ru-RU" sz="2400" b="1" dirty="0" err="1">
                <a:solidFill>
                  <a:srgbClr val="000099"/>
                </a:solidFill>
              </a:rPr>
              <a:t>Ar</a:t>
            </a:r>
            <a:r>
              <a:rPr lang="en-US" altLang="ru-RU" sz="2400" b="1" dirty="0">
                <a:solidFill>
                  <a:srgbClr val="000099"/>
                </a:solidFill>
              </a:rPr>
              <a:t> detectors using </a:t>
            </a:r>
            <a:r>
              <a:rPr lang="en-US" altLang="ru-RU" sz="2400" b="1" dirty="0" err="1">
                <a:solidFill>
                  <a:srgbClr val="000099"/>
                </a:solidFill>
              </a:rPr>
              <a:t>SiPM</a:t>
            </a:r>
            <a:r>
              <a:rPr lang="en-US" altLang="ru-RU" sz="2400" b="1" dirty="0">
                <a:solidFill>
                  <a:srgbClr val="000099"/>
                </a:solidFill>
              </a:rPr>
              <a:t>-matrices</a:t>
            </a:r>
            <a:r>
              <a:rPr lang="ru-RU" altLang="ru-RU" sz="2400" b="1" dirty="0">
                <a:solidFill>
                  <a:srgbClr val="000099"/>
                </a:solidFill>
              </a:rPr>
              <a:t>.</a:t>
            </a:r>
            <a:endParaRPr lang="en-US" altLang="ru-RU" sz="2400" b="1" dirty="0">
              <a:solidFill>
                <a:srgbClr val="000099"/>
              </a:solidFill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endParaRPr lang="en-US" altLang="ru-RU" sz="2400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39708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Experimental 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setup</a:t>
            </a:r>
            <a:endParaRPr lang="en-US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Picture 3" descr="D:\CONFERENCES\BINP\Oct15\Setup1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4544"/>
            <a:ext cx="7274075" cy="4816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637" y="2767013"/>
            <a:ext cx="4297363" cy="409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0" y="5847882"/>
            <a:ext cx="4241725" cy="92333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ru-RU" sz="1800" b="1" dirty="0" smtClean="0">
                <a:solidFill>
                  <a:srgbClr val="000099"/>
                </a:solidFill>
                <a:latin typeface="Comic Sans MS" pitchFamily="66" charset="0"/>
              </a:rPr>
              <a:t>A vacuum-insulated 9-liter </a:t>
            </a:r>
            <a:r>
              <a:rPr lang="en-US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two-phase</a:t>
            </a:r>
            <a:r>
              <a:rPr lang="en-US" altLang="ru-RU" sz="1800" b="1" dirty="0">
                <a:solidFill>
                  <a:srgbClr val="000099"/>
                </a:solidFill>
                <a:latin typeface="Comic Sans MS" pitchFamily="66" charset="0"/>
              </a:rPr>
              <a:t> cryogenic chamber filled with 2.5 liters of liquid </a:t>
            </a:r>
            <a:r>
              <a:rPr lang="en-US" altLang="ru-RU" sz="1800" b="1" dirty="0" err="1">
                <a:solidFill>
                  <a:srgbClr val="000099"/>
                </a:solidFill>
                <a:latin typeface="Comic Sans MS" pitchFamily="66" charset="0"/>
              </a:rPr>
              <a:t>Ar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6" name="Прямая со стрелкой 5"/>
          <p:cNvCxnSpPr>
            <a:stCxn id="5" idx="0"/>
          </p:cNvCxnSpPr>
          <p:nvPr/>
        </p:nvCxnSpPr>
        <p:spPr>
          <a:xfrm flipH="1" flipV="1">
            <a:off x="2078182" y="4281056"/>
            <a:ext cx="42681" cy="156682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 flipV="1">
            <a:off x="4241725" y="5320145"/>
            <a:ext cx="1147693" cy="98940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7552961" y="5113115"/>
            <a:ext cx="1472237" cy="701731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ru-RU" altLang="ru-RU" sz="18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Neutron</a:t>
            </a:r>
            <a:endParaRPr lang="en-US" altLang="ru-RU" sz="18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ctr">
              <a:buNone/>
            </a:pPr>
            <a:r>
              <a:rPr lang="ru-RU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8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generator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H="1">
            <a:off x="8157873" y="5841723"/>
            <a:ext cx="295888" cy="4947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5932081" y="1976238"/>
            <a:ext cx="2943686" cy="646331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Assembly with EL gap and PMT readout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4" name="Прямая со стрелкой 13"/>
          <p:cNvCxnSpPr/>
          <p:nvPr/>
        </p:nvCxnSpPr>
        <p:spPr>
          <a:xfrm flipH="1">
            <a:off x="6653048" y="2651502"/>
            <a:ext cx="1421873" cy="266864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07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en-US" altLang="ru-RU" sz="2800" b="1" dirty="0" smtClean="0">
                <a:solidFill>
                  <a:srgbClr val="000099"/>
                </a:solidFill>
              </a:rPr>
              <a:t>Cryogenic </a:t>
            </a:r>
            <a:r>
              <a:rPr lang="en-US" altLang="ru-RU" sz="2800" b="1" dirty="0">
                <a:solidFill>
                  <a:srgbClr val="000099"/>
                </a:solidFill>
              </a:rPr>
              <a:t>chamber </a:t>
            </a:r>
          </a:p>
        </p:txBody>
      </p:sp>
      <p:pic>
        <p:nvPicPr>
          <p:cNvPr id="3" name="Picture 2" descr="D:\CONFERENCES\BINP\Oct15\SetupScheme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9866"/>
            <a:ext cx="4711700" cy="407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2398483"/>
            <a:ext cx="4572000" cy="4459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63478" y="828904"/>
            <a:ext cx="1967807" cy="2165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5571936" y="782013"/>
            <a:ext cx="1578827" cy="2230483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Hamamatsu</a:t>
            </a:r>
          </a:p>
          <a:p>
            <a:pPr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S13360-6050PE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r>
              <a:rPr lang="en-US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6x6 mm</a:t>
            </a:r>
            <a:r>
              <a:rPr lang="en-US" sz="1800" b="1" baseline="30000" dirty="0">
                <a:solidFill>
                  <a:srgbClr val="000099"/>
                </a:solidFill>
                <a:latin typeface="Comic Sans MS" panose="030F0702030302020204" pitchFamily="66" charset="0"/>
              </a:rPr>
              <a:t>2</a:t>
            </a:r>
            <a:r>
              <a:rPr lang="ru-RU" sz="1800" b="1" baseline="30000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sz="1800" b="1" baseline="30000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   </a:t>
            </a:r>
          </a:p>
          <a:p>
            <a:r>
              <a:rPr lang="ru-RU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11</a:t>
            </a:r>
            <a:r>
              <a:rPr lang="en-US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x11 matrix</a:t>
            </a:r>
            <a:endParaRPr lang="ru-RU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" name="Прямая со стрелкой 7"/>
          <p:cNvCxnSpPr/>
          <p:nvPr/>
        </p:nvCxnSpPr>
        <p:spPr>
          <a:xfrm flipH="1" flipV="1">
            <a:off x="6990080" y="5448355"/>
            <a:ext cx="1036320" cy="87624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7455971" y="6428286"/>
            <a:ext cx="1675314" cy="36933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Drift region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701214" y="6331016"/>
            <a:ext cx="1002214" cy="36933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EL gap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4" name="Прямая со стрелкой 13"/>
          <p:cNvCxnSpPr/>
          <p:nvPr/>
        </p:nvCxnSpPr>
        <p:spPr>
          <a:xfrm flipV="1">
            <a:off x="6361349" y="4895305"/>
            <a:ext cx="181691" cy="142929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 flipH="1">
            <a:off x="7304690" y="2777066"/>
            <a:ext cx="626044" cy="121686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2"/>
          <p:cNvSpPr>
            <a:spLocks noChangeArrowheads="1"/>
          </p:cNvSpPr>
          <p:nvPr/>
        </p:nvSpPr>
        <p:spPr bwMode="auto">
          <a:xfrm>
            <a:off x="4939214" y="5515749"/>
            <a:ext cx="866816" cy="36933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PMT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Rectangle 12"/>
          <p:cNvSpPr>
            <a:spLocks noChangeArrowheads="1"/>
          </p:cNvSpPr>
          <p:nvPr/>
        </p:nvSpPr>
        <p:spPr bwMode="auto">
          <a:xfrm>
            <a:off x="-476" y="4886873"/>
            <a:ext cx="4547078" cy="1977464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>
              <a:spcBef>
                <a:spcPts val="0"/>
              </a:spcBef>
              <a:buNone/>
              <a:defRPr/>
            </a:pPr>
            <a:r>
              <a:rPr lang="en-US" sz="1750" b="1" dirty="0">
                <a:solidFill>
                  <a:srgbClr val="000099"/>
                </a:solidFill>
                <a:latin typeface="Comic Sans MS" pitchFamily="66" charset="0"/>
              </a:rPr>
              <a:t>The cryogenic chamber included a </a:t>
            </a:r>
            <a:r>
              <a:rPr lang="en-US" sz="1750" b="1" dirty="0" smtClean="0">
                <a:solidFill>
                  <a:srgbClr val="000099"/>
                </a:solidFill>
                <a:latin typeface="Comic Sans MS" pitchFamily="66" charset="0"/>
              </a:rPr>
              <a:t>cathode </a:t>
            </a:r>
            <a:r>
              <a:rPr lang="en-US" sz="1750" b="1" dirty="0">
                <a:solidFill>
                  <a:srgbClr val="000099"/>
                </a:solidFill>
                <a:latin typeface="Comic Sans MS" pitchFamily="66" charset="0"/>
              </a:rPr>
              <a:t>electrode, two field-shaping electrodes, a THGEM0, immersed in liquid </a:t>
            </a:r>
            <a:r>
              <a:rPr lang="en-US" sz="1750" b="1" dirty="0" err="1">
                <a:solidFill>
                  <a:srgbClr val="000099"/>
                </a:solidFill>
                <a:latin typeface="Comic Sans MS" pitchFamily="66" charset="0"/>
              </a:rPr>
              <a:t>Ar</a:t>
            </a:r>
            <a:r>
              <a:rPr lang="en-US" sz="1750" b="1" dirty="0">
                <a:solidFill>
                  <a:srgbClr val="000099"/>
                </a:solidFill>
                <a:latin typeface="Comic Sans MS" pitchFamily="66" charset="0"/>
              </a:rPr>
              <a:t> layer </a:t>
            </a:r>
            <a:r>
              <a:rPr lang="en-US" sz="1750" b="1" dirty="0" smtClean="0">
                <a:solidFill>
                  <a:srgbClr val="000099"/>
                </a:solidFill>
                <a:latin typeface="Comic Sans MS" pitchFamily="66" charset="0"/>
              </a:rPr>
              <a:t>and </a:t>
            </a:r>
            <a:r>
              <a:rPr lang="en-US" sz="1750" b="1" dirty="0">
                <a:solidFill>
                  <a:srgbClr val="000099"/>
                </a:solidFill>
                <a:latin typeface="Comic Sans MS" pitchFamily="66" charset="0"/>
              </a:rPr>
              <a:t>a double-THGEM assembly, consisting of a THGEM1 and THGEM2, placed in the gas phase above the liquid.</a:t>
            </a:r>
          </a:p>
        </p:txBody>
      </p:sp>
    </p:spTree>
    <p:extLst>
      <p:ext uri="{BB962C8B-B14F-4D97-AF65-F5344CB8AC3E}">
        <p14:creationId xmlns:p14="http://schemas.microsoft.com/office/powerpoint/2010/main" val="374247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4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Neutron</a:t>
            </a:r>
            <a:r>
              <a:rPr lang="ru-RU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4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generator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produced in BINP </a:t>
            </a:r>
            <a:endParaRPr lang="ru-RU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1130102"/>
            <a:ext cx="5595938" cy="1941173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spcBef>
                <a:spcPct val="0"/>
              </a:spcBef>
              <a:buNone/>
            </a:pP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To produce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neutrons,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a specially designed neutron generator was used that continuously emitted </a:t>
            </a:r>
            <a:r>
              <a:rPr lang="en-US" sz="2000" b="1" dirty="0" err="1">
                <a:solidFill>
                  <a:srgbClr val="000099"/>
                </a:solidFill>
                <a:latin typeface="Comic Sans MS" pitchFamily="66" charset="0"/>
              </a:rPr>
              <a:t>monoenergetic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 not collimated neutrons with a kinetic energy of 2.45 MeV obtained in the DD fusion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reaction.</a:t>
            </a: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26075"/>
            <a:ext cx="9155113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938" y="822325"/>
            <a:ext cx="3548062" cy="268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9" t="18108" r="16103" b="28180"/>
          <a:stretch>
            <a:fillRect/>
          </a:stretch>
        </p:blipFill>
        <p:spPr bwMode="auto">
          <a:xfrm>
            <a:off x="6621463" y="3506788"/>
            <a:ext cx="2522537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5088" y="3639414"/>
            <a:ext cx="6556375" cy="1633397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spcBef>
                <a:spcPct val="0"/>
              </a:spcBef>
              <a:buNone/>
            </a:pP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The </a:t>
            </a:r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d</a:t>
            </a:r>
            <a:r>
              <a:rPr lang="ru-RU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esign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parameters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:</a:t>
            </a: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N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eutron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yield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: 10</a:t>
            </a:r>
            <a:r>
              <a:rPr lang="en-US" altLang="ru-RU" sz="2000" b="1" baseline="30000" dirty="0">
                <a:solidFill>
                  <a:srgbClr val="000099"/>
                </a:solidFill>
                <a:latin typeface="Comic Sans MS" panose="030F0702030302020204" pitchFamily="66" charset="0"/>
              </a:rPr>
              <a:t>5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neutrons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/s </a:t>
            </a:r>
            <a:endParaRPr lang="en-US" altLang="ru-RU" sz="20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Nominal </a:t>
            </a:r>
            <a:r>
              <a:rPr lang="ru-RU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current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of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ions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: 50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uA</a:t>
            </a: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Operating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voltage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: 80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kV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Insulation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: SF</a:t>
            </a:r>
            <a:r>
              <a:rPr lang="ru-RU" altLang="ru-RU" sz="2000" b="1" baseline="-25000" dirty="0">
                <a:solidFill>
                  <a:srgbClr val="000099"/>
                </a:solidFill>
                <a:latin typeface="Comic Sans MS" panose="030F0702030302020204" pitchFamily="66" charset="0"/>
              </a:rPr>
              <a:t>6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, 8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atm</a:t>
            </a: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94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Study of proportional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EL in two-phase </a:t>
            </a:r>
            <a:r>
              <a:rPr lang="en-US" altLang="ru-RU" sz="24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Ar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: </a:t>
            </a:r>
            <a:endParaRPr lang="en-US" altLang="ru-RU" sz="24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ctr">
              <a:spcBef>
                <a:spcPct val="0"/>
              </a:spcBef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EL yields and amplitude spectra</a:t>
            </a:r>
            <a:endParaRPr lang="en-US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6" name="Picture 2" descr="D:\CONFERENCES\BINP\Oct15\Cd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144" y="1083367"/>
            <a:ext cx="4523042" cy="365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0" y="5035531"/>
            <a:ext cx="9144000" cy="1809726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EL gap yield as a function of the electric field in the gap, measured using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PMT or </a:t>
            </a:r>
            <a:r>
              <a:rPr lang="en-US" sz="1800" b="1" dirty="0" err="1" smtClean="0">
                <a:solidFill>
                  <a:srgbClr val="000099"/>
                </a:solidFill>
                <a:latin typeface="Comic Sans MS" pitchFamily="66" charset="0"/>
              </a:rPr>
              <a:t>SiPM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 signals. 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amplitude spectrum of the total PMT signal from the EL gap induced by X-ray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from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a mixture of the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Cd and Am radioactive sources.</a:t>
            </a:r>
          </a:p>
          <a:p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High 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EL gap 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yield of 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15 </a:t>
            </a:r>
            <a:r>
              <a:rPr lang="en-US" altLang="ru-RU" sz="1800" b="1" dirty="0" err="1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pe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/</a:t>
            </a:r>
            <a:r>
              <a:rPr lang="en-US" altLang="ru-RU" sz="1800" b="1" dirty="0" err="1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keV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 (1 </a:t>
            </a:r>
            <a:r>
              <a:rPr lang="en-US" altLang="ru-RU" sz="1800" b="1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pe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/e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) and good 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energy 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resolution of 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22% at 60 </a:t>
            </a:r>
            <a:r>
              <a:rPr lang="en-US" altLang="ru-RU" sz="1800" b="1" dirty="0" err="1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keV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 have been reached at an electric field of 7 kV/cm in the EL gap.</a:t>
            </a:r>
            <a:endParaRPr lang="en-US" altLang="ru-RU" sz="1800" b="1" dirty="0">
              <a:solidFill>
                <a:srgbClr val="000099"/>
              </a:solidFill>
              <a:latin typeface="Comic Sans MS" panose="030F0702030302020204" pitchFamily="66" charset="0"/>
              <a:sym typeface="System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41" y="1083367"/>
            <a:ext cx="4460803" cy="336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The problem of doping </a:t>
            </a:r>
            <a:r>
              <a:rPr lang="en-US" altLang="ru-RU" sz="24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Ar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with </a:t>
            </a:r>
            <a:r>
              <a:rPr lang="en-US" altLang="ru-RU" sz="24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Xe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and N2</a:t>
            </a:r>
            <a:endParaRPr lang="en-US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801" y="800099"/>
            <a:ext cx="6708774" cy="4250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0 2"/>
          <p:cNvSpPr>
            <a:spLocks noChangeArrowheads="1"/>
          </p:cNvSpPr>
          <p:nvPr/>
        </p:nvSpPr>
        <p:spPr bwMode="auto">
          <a:xfrm>
            <a:off x="0" y="5048590"/>
            <a:ext cx="9144000" cy="1692771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Photon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emission and atomic collision processes in two-phase argon doped with xenon and nitrogen: the most complete compilation over past 50 years (A. 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Buzulutskov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, 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Eprint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 1702.03612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).</a:t>
            </a:r>
          </a:p>
          <a:p>
            <a:r>
              <a:rPr lang="en-US" sz="2000" b="1" dirty="0" smtClean="0">
                <a:solidFill>
                  <a:srgbClr val="000099"/>
                </a:solidFill>
                <a:latin typeface="Comic Sans MS" pitchFamily="66" charset="0"/>
              </a:rPr>
              <a:t>The </a:t>
            </a:r>
            <a:r>
              <a:rPr lang="en-US" sz="2000" b="1" dirty="0">
                <a:solidFill>
                  <a:srgbClr val="000099"/>
                </a:solidFill>
                <a:latin typeface="Comic Sans MS" pitchFamily="66" charset="0"/>
              </a:rPr>
              <a:t>problem is currently under study in our group. You can find details in the article. </a:t>
            </a:r>
          </a:p>
        </p:txBody>
      </p:sp>
    </p:spTree>
    <p:extLst>
      <p:ext uri="{BB962C8B-B14F-4D97-AF65-F5344CB8AC3E}">
        <p14:creationId xmlns:p14="http://schemas.microsoft.com/office/powerpoint/2010/main" val="130666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Ionization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yield</a:t>
            </a:r>
            <a:endParaRPr lang="ru-RU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854" y="1526238"/>
            <a:ext cx="4468223" cy="32485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3183" y="2469350"/>
            <a:ext cx="4590817" cy="3742094"/>
          </a:xfrm>
          <a:prstGeom prst="rect">
            <a:avLst/>
          </a:prstGeom>
        </p:spPr>
      </p:pic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-1" y="721351"/>
            <a:ext cx="4553183" cy="6130909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A particle interaction in the liquid phase produces primary scintillation (S1) and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ionization. </a:t>
            </a:r>
            <a:endParaRPr lang="en-US" sz="1800" b="1" dirty="0">
              <a:solidFill>
                <a:srgbClr val="000099"/>
              </a:solidFill>
              <a:latin typeface="Comic Sans MS" pitchFamily="66" charset="0"/>
            </a:endParaRPr>
          </a:p>
          <a:p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The electrons are drifted away from the interaction site by an electric field and extracted into the gas where they create secondary scintillation (S2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).</a:t>
            </a:r>
          </a:p>
          <a:p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ionization yield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is the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ratio of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 the number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of electrons escaping recombination with positive ions (ne) and the energy deposited by a nuclear recoil (E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).</a:t>
            </a:r>
          </a:p>
          <a:p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Recently we have measured ionization yields of nuclear recoils in liquid argon  at 80 and 233 </a:t>
            </a:r>
            <a:r>
              <a:rPr lang="en-US" sz="1800" b="1" dirty="0" err="1" smtClean="0">
                <a:solidFill>
                  <a:srgbClr val="000099"/>
                </a:solidFill>
                <a:latin typeface="Comic Sans MS" pitchFamily="66" charset="0"/>
              </a:rPr>
              <a:t>keV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 (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EPL, 108 (2014) 12001) </a:t>
            </a:r>
            <a:endParaRPr lang="en-US" sz="1800" b="1" dirty="0" smtClean="0">
              <a:solidFill>
                <a:srgbClr val="000099"/>
              </a:solidFill>
              <a:latin typeface="Comic Sans MS" pitchFamily="66" charset="0"/>
            </a:endParaRPr>
          </a:p>
          <a:p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In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present work the ionization yield of nuclear recoils in liquid </a:t>
            </a:r>
            <a:r>
              <a:rPr lang="en-US" sz="1800" b="1" dirty="0" err="1">
                <a:solidFill>
                  <a:srgbClr val="000099"/>
                </a:solidFill>
                <a:latin typeface="Comic Sans MS" pitchFamily="66" charset="0"/>
              </a:rPr>
              <a:t>Ar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 has been measured at high energy 233 </a:t>
            </a:r>
            <a:r>
              <a:rPr lang="en-US" sz="1800" b="1" dirty="0" err="1">
                <a:solidFill>
                  <a:srgbClr val="000099"/>
                </a:solidFill>
                <a:latin typeface="Comic Sans MS" pitchFamily="66" charset="0"/>
              </a:rPr>
              <a:t>keV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 for several 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electric </a:t>
            </a:r>
            <a:r>
              <a:rPr lang="en-US" sz="1800" b="1" dirty="0">
                <a:solidFill>
                  <a:srgbClr val="000099"/>
                </a:solidFill>
                <a:latin typeface="Comic Sans MS" pitchFamily="66" charset="0"/>
              </a:rPr>
              <a:t>fields</a:t>
            </a:r>
            <a:r>
              <a:rPr lang="en-US" sz="1800" b="1" dirty="0" smtClean="0">
                <a:solidFill>
                  <a:srgbClr val="000099"/>
                </a:solidFill>
                <a:latin typeface="Comic Sans MS" pitchFamily="66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398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500"/>
  <p:tag name="ORIGINALHEIGHT" val="162.0226"/>
  <p:tag name="ORIGINALWIDTH" val="2228.561"/>
  <p:tag name="LATEXADDIN" val="\documentclass{article}&#10;\usepackage{amsmath}&#10;\pagestyle{empty}&#10;\begin{document}&#10;&#10;&#10;$$Q_{y}(E, \mathcal{E} ) \, [e^{-}/keV] = n_{e}(E, \mathcal{E} ) / E $$&#10;&#10;&#10;\end{document}"/>
  <p:tag name="IGUANATEXSIZE" val="20"/>
  <p:tag name="IGUANATEXCURSOR" val="144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500"/>
  <p:tag name="ORIGINALHEIGHT" val="162.0226"/>
  <p:tag name="ORIGINALWIDTH" val="1530.214"/>
  <p:tag name="LATEXADDIN" val="\documentclass{article}&#10;\usepackage{amsmath}&#10;\pagestyle{empty}&#10;\begin{document}&#10;&#10;&#10;$$Q_{y}(E, \varepsilon ) = n_{e}(E, \varepsilon ) / E$$&#10;&#10;\end{document}"/>
  <p:tag name="IGUANATEXSIZE" val="20"/>
  <p:tag name="IGUANATEXCURSOR" val="106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500"/>
  <p:tag name="ORIGINALHEIGHT" val="162.0226"/>
  <p:tag name="ORIGINALWIDTH" val="2181.304"/>
  <p:tag name="LATEXADDIN" val="\documentclass{article}&#10;\usepackage{amsmath}&#10;\pagestyle{empty}&#10;\begin{document}&#10;&#10;&#10;$$Q_{y}(E, \varepsilon ) \, [e^{-}/keV] = n_{e}(E, \varepsilon ) / E $$&#10;&#10;&#10;\end{document}"/>
  <p:tag name="IGUANATEXSIZE" val="20"/>
  <p:tag name="IGUANATEXCURSOR" val="121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500"/>
  <p:tag name="ORIGINALHEIGHT" val="162.0226"/>
  <p:tag name="ORIGINALWIDTH" val="2181.304"/>
  <p:tag name="LATEXADDIN" val="\documentclass{article}&#10;\usepackage{amsmath}&#10;\pagestyle{empty}&#10;\begin{document}&#10;&#10;&#10;$$Q_{y}(E, \varepsilon ) \, [e^{-}/keV] = n_{e}(E, \varepsilon ) / E $$&#10;&#10;&#10;\end{document}"/>
  <p:tag name="IGUANATEXSIZE" val="20"/>
  <p:tag name="IGUANATEXCURSOR" val="121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0126"/>
  <p:tag name="ORIGINALWIDTH" val="618.0862"/>
  <p:tag name="LATEXADDIN" val="\documentclass{article}&#10;\usepackage{amsmath}&#10;\pagestyle{empty}&#10;\begin{document}&#10;&#10;&#10;Jaffe model&#10;&#10;\end{document}"/>
  <p:tag name="IGUANATEXSIZE" val="20"/>
  <p:tag name="IGUANATEXCURSOR" val="93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5.5245"/>
  <p:tag name="ORIGINALWIDTH" val="652.5911"/>
  <p:tag name="LATEXADDIN" val="\documentclass{article}&#10;\usepackage{amsmath}&#10;\pagestyle{empty}&#10;\begin{document}&#10;&#10;&#10;$Q_{y} = \frac{A}{1 + B / \mathcal{E}}$&#10;&#10;\end{document}"/>
  <p:tag name="IGUANATEXSIZE" val="20"/>
  <p:tag name="IGUANATEXCURSOR" val="119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646"/>
  <p:tag name="ORIGINALWIDTH" val="268.5375"/>
  <p:tag name="LATEXADDIN" val="\documentclass{article}&#10;\usepackage{amsmath}&#10;\pagestyle{empty}&#10;\begin{document}&#10;&#10;&#10;$Na^{22}$&#10;&#10;\end{document}"/>
  <p:tag name="IGUANATEXSIZE" val="20"/>
  <p:tag name="IGUANATEXCURSOR" val="89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635.3387"/>
  <p:tag name="LATEXADDIN" val="\documentclass{article}&#10;\usepackage{amsmath}&#10;\pagestyle{empty}&#10;\begin{document}&#10;&#10;&#10;$\gamma$ (511 keV)&#10;&#10;\end{document}"/>
  <p:tag name="IGUANATEXSIZE" val="20"/>
  <p:tag name="IGUANATEXCURSOR" val="10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635.3387"/>
  <p:tag name="LATEXADDIN" val="\documentclass{article}&#10;\usepackage{amsmath}&#10;\pagestyle{empty}&#10;\begin{document}&#10;&#10;&#10;$\gamma$ (511 keV)&#10;&#10;\end{document}"/>
  <p:tag name="IGUANATEXSIZE" val="20"/>
  <p:tag name="IGUANATEXCURSOR" val="10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646"/>
  <p:tag name="ORIGINALWIDTH" val="268.5375"/>
  <p:tag name="LATEXADDIN" val="\documentclass{article}&#10;\usepackage{amsmath}&#10;\pagestyle{empty}&#10;\begin{document}&#10;&#10;&#10;$Na^{22}$&#10;&#10;\end{document}"/>
  <p:tag name="IGUANATEXSIZE" val="20"/>
  <p:tag name="IGUANATEXCURSOR" val="89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635.3387"/>
  <p:tag name="LATEXADDIN" val="\documentclass{article}&#10;\usepackage{amsmath}&#10;\pagestyle{empty}&#10;\begin{document}&#10;&#10;&#10;$\gamma$ (511 keV)&#10;&#10;\end{document}"/>
  <p:tag name="IGUANATEXSIZE" val="20"/>
  <p:tag name="IGUANATEXCURSOR" val="10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635.3387"/>
  <p:tag name="LATEXADDIN" val="\documentclass{article}&#10;\usepackage{amsmath}&#10;\pagestyle{empty}&#10;\begin{document}&#10;&#10;&#10;$\gamma$ (511 keV)&#10;&#10;\end{document}"/>
  <p:tag name="IGUANATEXSIZE" val="20"/>
  <p:tag name="IGUANATEXCURSOR" val="10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19441</TotalTime>
  <Words>4042</Words>
  <Application>Microsoft Office PowerPoint</Application>
  <PresentationFormat>Экран (4:3)</PresentationFormat>
  <Paragraphs>359</Paragraphs>
  <Slides>26</Slides>
  <Notes>24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6" baseType="lpstr">
      <vt:lpstr>Arial</vt:lpstr>
      <vt:lpstr>Calibri</vt:lpstr>
      <vt:lpstr>Calibri Light</vt:lpstr>
      <vt:lpstr>Comic Sans MS</vt:lpstr>
      <vt:lpstr>Courier New</vt:lpstr>
      <vt:lpstr>Symbol</vt:lpstr>
      <vt:lpstr>System</vt:lpstr>
      <vt:lpstr>Times New Roman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BINP SB RAS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oleynikov</dc:creator>
  <cp:lastModifiedBy>oleynikov</cp:lastModifiedBy>
  <cp:revision>1017</cp:revision>
  <dcterms:created xsi:type="dcterms:W3CDTF">2017-01-31T10:55:29Z</dcterms:created>
  <dcterms:modified xsi:type="dcterms:W3CDTF">2017-06-04T09:29:24Z</dcterms:modified>
</cp:coreProperties>
</file>